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embeddings/oleObject9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9" r:id="rId2"/>
    <p:sldId id="340" r:id="rId3"/>
    <p:sldId id="341" r:id="rId4"/>
    <p:sldId id="342" r:id="rId5"/>
    <p:sldId id="348" r:id="rId6"/>
    <p:sldId id="327" r:id="rId7"/>
    <p:sldId id="328" r:id="rId8"/>
    <p:sldId id="343" r:id="rId9"/>
    <p:sldId id="344" r:id="rId10"/>
    <p:sldId id="346" r:id="rId11"/>
    <p:sldId id="347" r:id="rId12"/>
    <p:sldId id="351" r:id="rId13"/>
    <p:sldId id="329" r:id="rId14"/>
    <p:sldId id="331" r:id="rId15"/>
    <p:sldId id="349" r:id="rId16"/>
    <p:sldId id="322" r:id="rId17"/>
    <p:sldId id="323" r:id="rId18"/>
    <p:sldId id="324" r:id="rId19"/>
    <p:sldId id="325" r:id="rId20"/>
    <p:sldId id="326" r:id="rId21"/>
    <p:sldId id="332" r:id="rId22"/>
    <p:sldId id="350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0" autoAdjust="0"/>
    <p:restoredTop sz="99051" autoAdjust="0"/>
  </p:normalViewPr>
  <p:slideViewPr>
    <p:cSldViewPr>
      <p:cViewPr>
        <p:scale>
          <a:sx n="88" d="100"/>
          <a:sy n="88" d="100"/>
        </p:scale>
        <p:origin x="-92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AB75-0744-A54F-9B4A-F66A0069729C}" type="datetimeFigureOut">
              <a:rPr lang="en-US" smtClean="0"/>
              <a:pPr/>
              <a:t>9/3/10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6799-E3E9-5F4D-BB92-95B3C804F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B9D5-6C0F-4C01-85E2-32529F33AAE6}" type="datetimeFigureOut">
              <a:rPr lang="en-US" smtClean="0"/>
              <a:pPr/>
              <a:t>9/3/10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BAD5C-1A4D-41BD-9EFE-0BBE77872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2772A-C9ED-4BE6-974C-4E354311C312}" type="slidenum">
              <a:rPr lang="en-US" smtClean="0">
                <a:latin typeface="Arial" pitchFamily="34" charset="0"/>
                <a:ea typeface="ＭＳ Ｐゴシック" pitchFamily="8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>
            <a:normAutofit/>
          </a:bodyPr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6248400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pdf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03E1DD-C926-4ED1-BB3A-E70F4449DD2D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476500" y="457200"/>
            <a:ext cx="3251200" cy="5635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Flight Dynamics II</a:t>
            </a:r>
          </a:p>
        </p:txBody>
      </p:sp>
      <p:pic>
        <p:nvPicPr>
          <p:cNvPr id="3077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287338"/>
            <a:ext cx="9318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5408613" y="520700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National Aeronautics and</a:t>
            </a:r>
          </a:p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 Space Administration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7319963" y="658813"/>
            <a:ext cx="746125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6046839" y="5813424"/>
            <a:ext cx="2825699" cy="867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81200" y="1066800"/>
            <a:ext cx="56800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Flight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Dynamics II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Motions in 6-Degrees of Freedom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992755" y="4032250"/>
            <a:ext cx="4668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Sellers, Chapters 9, 14, Appendix E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1" y="3543077"/>
            <a:ext cx="1955800" cy="164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73943" y="522515"/>
            <a:ext cx="6858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i="1" dirty="0" smtClean="0"/>
              <a:t> Arbitrary Orientation in Space </a:t>
            </a:r>
            <a:r>
              <a:rPr lang="en-US" sz="1800" b="1" i="1" dirty="0" smtClean="0"/>
              <a:t>(4)</a:t>
            </a:r>
            <a:endParaRPr lang="en-US" sz="3600" b="1" i="1" dirty="0" smtClean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838200" y="1295400"/>
            <a:ext cx="5307863" cy="461665"/>
          </a:xfrm>
          <a:prstGeom prst="rect">
            <a:avLst/>
          </a:prstGeom>
          <a:noFill/>
          <a:ln w="9525">
            <a:solidFill>
              <a:srgbClr val="FF0A1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Three Successive Right Handed Rotations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228600" y="1981200"/>
          <a:ext cx="8744028" cy="2629104"/>
        </p:xfrm>
        <a:graphic>
          <a:graphicData uri="http://schemas.openxmlformats.org/presentationml/2006/ole">
            <p:oleObj spid="_x0000_s167938" name="Equation" r:id="rId3" imgW="5029200" imgH="1447560" progId="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90287" y="5341257"/>
            <a:ext cx="809897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5772" y="5094514"/>
            <a:ext cx="34323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“Direction Cosine Matrix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73943" y="522515"/>
            <a:ext cx="6858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i="1" dirty="0" smtClean="0"/>
              <a:t> Arbitrary Orientation in Space </a:t>
            </a:r>
            <a:r>
              <a:rPr lang="en-US" sz="1800" b="1" i="1" dirty="0" smtClean="0"/>
              <a:t>(5)</a:t>
            </a:r>
            <a:endParaRPr lang="en-US" sz="3600" b="1" i="1" dirty="0" smtClean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7696200" cy="369332"/>
          </a:xfrm>
          <a:prstGeom prst="rect">
            <a:avLst/>
          </a:prstGeom>
          <a:noFill/>
          <a:ln w="9525">
            <a:solidFill>
              <a:srgbClr val="FF0A1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Three Successive Left Handed Rotations for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Inverse Transformation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457200" y="1905000"/>
          <a:ext cx="7713436" cy="4116397"/>
        </p:xfrm>
        <a:graphic>
          <a:graphicData uri="http://schemas.openxmlformats.org/presentationml/2006/ole">
            <p:oleObj spid="_x0000_s168962" name="Equation" r:id="rId3" imgW="5092560" imgH="271764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43000" y="533400"/>
            <a:ext cx="76962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i="1" dirty="0" smtClean="0"/>
              <a:t> Summary: Arbitrary Orientation in Space</a:t>
            </a:r>
            <a:r>
              <a:rPr lang="en-US" sz="3600" i="1" dirty="0" smtClean="0"/>
              <a:t> </a:t>
            </a:r>
            <a:r>
              <a:rPr lang="en-US" sz="1800" b="1" i="1" dirty="0" smtClean="0"/>
              <a:t>(6)</a:t>
            </a:r>
            <a:endParaRPr lang="en-US" sz="3600" b="1" i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57" y="2119086"/>
            <a:ext cx="8144686" cy="43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569030"/>
            <a:ext cx="9144000" cy="190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956630"/>
            <a:ext cx="9144000" cy="190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74171" y="5063672"/>
          <a:ext cx="8795658" cy="1583871"/>
        </p:xfrm>
        <a:graphic>
          <a:graphicData uri="http://schemas.openxmlformats.org/presentationml/2006/ole">
            <p:oleObj spid="_x0000_s180226" name="Equation" r:id="rId4" imgW="5486400" imgH="736560" progId="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85057" y="2625272"/>
          <a:ext cx="8791522" cy="1670957"/>
        </p:xfrm>
        <a:graphic>
          <a:graphicData uri="http://schemas.openxmlformats.org/presentationml/2006/ole">
            <p:oleObj spid="_x0000_s180227" name="Equation" r:id="rId5" imgW="5638680" imgH="73656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6720"/>
            <a:ext cx="5791200" cy="762000"/>
          </a:xfrm>
        </p:spPr>
        <p:txBody>
          <a:bodyPr/>
          <a:lstStyle/>
          <a:p>
            <a:r>
              <a:rPr lang="en-US" dirty="0" smtClean="0"/>
              <a:t>Rotational Kinematics</a:t>
            </a:r>
            <a:endParaRPr lang="en-US" sz="16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" y="3169920"/>
            <a:ext cx="2133600" cy="202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680" y="3672840"/>
            <a:ext cx="3352800" cy="2962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9305" y="2682240"/>
            <a:ext cx="3014663" cy="3673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906963" y="-10255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3764280" y="5120640"/>
            <a:ext cx="1828800" cy="0"/>
          </a:xfrm>
          <a:prstGeom prst="line">
            <a:avLst/>
          </a:prstGeom>
          <a:noFill/>
          <a:ln w="28575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764280" y="5120640"/>
            <a:ext cx="0" cy="1295400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916680" y="611124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2C07"/>
                </a:solidFill>
              </a:rPr>
              <a:t>z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212080" y="458724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2C07"/>
                </a:solidFill>
              </a:rPr>
              <a:t>x</a:t>
            </a: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7040880" y="4130040"/>
            <a:ext cx="1219200" cy="0"/>
          </a:xfrm>
          <a:prstGeom prst="line">
            <a:avLst/>
          </a:prstGeom>
          <a:noFill/>
          <a:ln w="28575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7726680" y="367284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2C07"/>
                </a:solidFill>
              </a:rPr>
              <a:t>y</a:t>
            </a: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7040880" y="2301240"/>
            <a:ext cx="0" cy="1828800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888480" y="176784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2C07"/>
                </a:solidFill>
              </a:rPr>
              <a:t>x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1264920" y="4541520"/>
            <a:ext cx="0" cy="1295400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1112520" y="583692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2C07"/>
                </a:solidFill>
              </a:rPr>
              <a:t>z</a:t>
            </a: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1249680" y="4053840"/>
            <a:ext cx="1524000" cy="0"/>
          </a:xfrm>
          <a:prstGeom prst="line">
            <a:avLst/>
          </a:prstGeom>
          <a:noFill/>
          <a:ln w="28575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2849880" y="382524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2C07"/>
                </a:solidFill>
              </a:rPr>
              <a:t>y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326708" y="3934098"/>
            <a:ext cx="342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8" charset="2"/>
              </a:rPr>
              <a:t>q</a:t>
            </a:r>
            <a:endParaRPr lang="en-US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4831080" y="5501640"/>
            <a:ext cx="336550" cy="457200"/>
          </a:xfrm>
          <a:prstGeom prst="rect">
            <a:avLst/>
          </a:prstGeom>
          <a:solidFill>
            <a:srgbClr val="A1A1A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7345680" y="3520440"/>
            <a:ext cx="4270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8" charset="2"/>
              </a:rPr>
              <a:t>Y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7802880" y="3215640"/>
            <a:ext cx="285750" cy="457200"/>
          </a:xfrm>
          <a:prstGeom prst="rect">
            <a:avLst/>
          </a:prstGeom>
          <a:solidFill>
            <a:srgbClr val="878787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1722120" y="4084320"/>
            <a:ext cx="342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8" charset="2"/>
              </a:rPr>
              <a:t>f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807720" y="3474720"/>
            <a:ext cx="336550" cy="457200"/>
          </a:xfrm>
          <a:prstGeom prst="rect">
            <a:avLst/>
          </a:prstGeom>
          <a:solidFill>
            <a:srgbClr val="A3A3A3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62743" y="3570514"/>
            <a:ext cx="319314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615543" y="3918857"/>
            <a:ext cx="290286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39314" y="3091543"/>
            <a:ext cx="319315" cy="2177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>
          <a:xfrm>
            <a:off x="8458200" y="6400800"/>
            <a:ext cx="457200" cy="2730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199" y="1143000"/>
            <a:ext cx="625117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6720"/>
            <a:ext cx="5791200" cy="762000"/>
          </a:xfrm>
        </p:spPr>
        <p:txBody>
          <a:bodyPr/>
          <a:lstStyle/>
          <a:p>
            <a:r>
              <a:rPr lang="en-US" dirty="0" smtClean="0"/>
              <a:t>Rotational Kinematics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906963" y="-10255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457200" y="1447800"/>
          <a:ext cx="3295650" cy="2051050"/>
        </p:xfrm>
        <a:graphic>
          <a:graphicData uri="http://schemas.openxmlformats.org/presentationml/2006/ole">
            <p:oleObj spid="_x0000_s151554" name="Equation" r:id="rId3" imgW="1714320" imgH="1066680" progId="">
              <p:embed/>
            </p:oleObj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187779" y="3871685"/>
          <a:ext cx="8786708" cy="2296886"/>
        </p:xfrm>
        <a:graphic>
          <a:graphicData uri="http://schemas.openxmlformats.org/presentationml/2006/ole">
            <p:oleObj spid="_x0000_s151555" name="Equation" r:id="rId4" imgW="4965480" imgH="1117440" progId="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365125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65125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975" y="1752600"/>
            <a:ext cx="898402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Newton’s Laws of linear motion can be extended to </a:t>
            </a:r>
          </a:p>
          <a:p>
            <a:r>
              <a:rPr lang="en-US" sz="3200" b="1" i="1" dirty="0" smtClean="0"/>
              <a:t>describe angular motion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Direct rotational Analogs for velocity, acceleration, </a:t>
            </a:r>
          </a:p>
          <a:p>
            <a:r>
              <a:rPr lang="en-US" sz="3200" b="1" i="1" dirty="0" smtClean="0"/>
              <a:t>force (torque) , and momentum</a:t>
            </a:r>
          </a:p>
          <a:p>
            <a:endParaRPr lang="en-US" sz="3200" b="1" i="1" dirty="0" smtClean="0">
              <a:latin typeface="Times New Roman"/>
              <a:cs typeface="Times New Roman"/>
            </a:endParaRPr>
          </a:p>
          <a:p>
            <a:r>
              <a:rPr lang="en-US" sz="3200" b="1" i="1" dirty="0" smtClean="0"/>
              <a:t>Can also re-write linear equations of motion in </a:t>
            </a:r>
          </a:p>
          <a:p>
            <a:r>
              <a:rPr lang="en-US" sz="3200" b="1" i="1" dirty="0" smtClean="0"/>
              <a:t>vehicle body axis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257800"/>
            <a:ext cx="3021012" cy="927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359742" y="6179574"/>
            <a:ext cx="33921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i="1" dirty="0"/>
              <a:t>Angular Momentum, Velocity, and Acceleration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5098722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• Analogous to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• The Angular Acceleration Equation is: 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>
            <a:lum bright="-40000"/>
          </a:blip>
          <a:srcRect/>
          <a:stretch>
            <a:fillRect/>
          </a:stretch>
        </p:blipFill>
        <p:spPr bwMode="auto">
          <a:xfrm>
            <a:off x="1447800" y="1981200"/>
            <a:ext cx="5486400" cy="874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133600" y="5105400"/>
            <a:ext cx="32766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609600" y="3657600"/>
          <a:ext cx="6850063" cy="1346200"/>
        </p:xfrm>
        <a:graphic>
          <a:graphicData uri="http://schemas.openxmlformats.org/presentationml/2006/ole">
            <p:oleObj spid="_x0000_s141314" name="Equation" r:id="rId5" imgW="2197080" imgH="431640" progId="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533400" cy="2730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i="1" dirty="0"/>
              <a:t>Angular Momentum, Velocity, and </a:t>
            </a:r>
            <a:r>
              <a:rPr lang="en-US" i="1" dirty="0" smtClean="0"/>
              <a:t>Acceleration </a:t>
            </a:r>
            <a:r>
              <a:rPr lang="en-US" sz="1600" i="1" dirty="0" smtClean="0"/>
              <a:t>(2)</a:t>
            </a:r>
            <a:endParaRPr lang="en-US" sz="1600" i="1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96240" y="1752600"/>
            <a:ext cx="509872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• </a:t>
            </a:r>
            <a:r>
              <a:rPr lang="en-US" sz="2400" dirty="0">
                <a:latin typeface="Times New Roman"/>
                <a:cs typeface="Times New Roman"/>
              </a:rPr>
              <a:t>The Angular Acceleration Equation is: </a:t>
            </a: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514350" y="2206625"/>
          <a:ext cx="6850063" cy="1346200"/>
        </p:xfrm>
        <a:graphic>
          <a:graphicData uri="http://schemas.openxmlformats.org/presentationml/2006/ole">
            <p:oleObj spid="_x0000_s143362" name="Equation" r:id="rId3" imgW="2197080" imgH="431640" progId="">
              <p:embed/>
            </p:oleObj>
          </a:graphicData>
        </a:graphic>
      </p:graphicFrame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788988" y="4830763"/>
          <a:ext cx="6754812" cy="1173162"/>
        </p:xfrm>
        <a:graphic>
          <a:graphicData uri="http://schemas.openxmlformats.org/presentationml/2006/ole">
            <p:oleObj spid="_x0000_s143363" name="Equation" r:id="rId4" imgW="2412720" imgH="41904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" y="3657600"/>
            <a:ext cx="477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 terms of Body Axis Components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533400" cy="273049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Angular Acceleration Equation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362200"/>
            <a:ext cx="710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Using a process similar to the translational derivation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1295400" y="3124200"/>
          <a:ext cx="5602340" cy="2975036"/>
        </p:xfrm>
        <a:graphic>
          <a:graphicData uri="http://schemas.openxmlformats.org/presentationml/2006/ole">
            <p:oleObj spid="_x0000_s144386" name="Equation" r:id="rId3" imgW="3682800" imgH="1955520" progId="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762000" y="1219200"/>
          <a:ext cx="6753225" cy="1173162"/>
        </p:xfrm>
        <a:graphic>
          <a:graphicData uri="http://schemas.openxmlformats.org/presentationml/2006/ole">
            <p:oleObj spid="_x0000_s144387" name="Equation" r:id="rId4" imgW="2412720" imgH="41904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3400" y="6172200"/>
            <a:ext cx="762000" cy="5016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Inertial </a:t>
            </a:r>
            <a:r>
              <a:rPr lang="en-US" dirty="0" smtClean="0"/>
              <a:t>Tensor?</a:t>
            </a:r>
            <a:br>
              <a:rPr lang="en-US" dirty="0" smtClean="0"/>
            </a:br>
            <a:r>
              <a:rPr lang="en-US" sz="2800" u="none" dirty="0" smtClean="0">
                <a:solidFill>
                  <a:srgbClr val="FF2C07"/>
                </a:solidFill>
              </a:rPr>
              <a:t>• </a:t>
            </a:r>
            <a:r>
              <a:rPr lang="en-US" sz="2800" u="none" dirty="0">
                <a:solidFill>
                  <a:srgbClr val="FF2C07"/>
                </a:solidFill>
              </a:rPr>
              <a:t>Resistance to Rotation in Three Axes</a:t>
            </a:r>
            <a:br>
              <a:rPr lang="en-US" sz="2800" u="none" dirty="0">
                <a:solidFill>
                  <a:srgbClr val="FF2C07"/>
                </a:solidFill>
              </a:rPr>
            </a:br>
            <a:endParaRPr lang="en-US" sz="2800" u="none" dirty="0">
              <a:solidFill>
                <a:srgbClr val="FF2C07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62000" y="5410200"/>
            <a:ext cx="704106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Diagonal Components of the Inertia Tensor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are commonly referred to as the  </a:t>
            </a:r>
            <a:r>
              <a:rPr lang="en-US" sz="2400" i="1" dirty="0">
                <a:latin typeface="Times New Roman"/>
                <a:cs typeface="Times New Roman"/>
              </a:rPr>
              <a:t>“Moments of Inertia”</a:t>
            </a: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6324600" cy="3189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0667" name="Line 11"/>
          <p:cNvSpPr>
            <a:spLocks noChangeShapeType="1"/>
          </p:cNvSpPr>
          <p:nvPr/>
        </p:nvSpPr>
        <p:spPr bwMode="auto">
          <a:xfrm flipV="1">
            <a:off x="1752600" y="2590800"/>
            <a:ext cx="1219200" cy="2895600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1752600" y="3657600"/>
            <a:ext cx="2514600" cy="1828800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V="1">
            <a:off x="1752600" y="4800600"/>
            <a:ext cx="4038600" cy="685800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229600" y="5867400"/>
            <a:ext cx="685800" cy="5016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09600"/>
          </a:xfrm>
        </p:spPr>
        <p:txBody>
          <a:bodyPr/>
          <a:lstStyle/>
          <a:p>
            <a:r>
              <a:rPr lang="en-US" dirty="0" smtClean="0"/>
              <a:t>Degrees of  Freedom</a:t>
            </a:r>
            <a:endParaRPr lang="en-US" dirty="0"/>
          </a:p>
        </p:txBody>
      </p:sp>
      <p:sp>
        <p:nvSpPr>
          <p:cNvPr id="513027" name="Rectangle 1027"/>
          <p:cNvSpPr>
            <a:spLocks noChangeArrowheads="1"/>
          </p:cNvSpPr>
          <p:nvPr/>
        </p:nvSpPr>
        <p:spPr bwMode="auto">
          <a:xfrm>
            <a:off x="838200" y="838200"/>
            <a:ext cx="746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Trajectory Design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&amp; Optimization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Typically performed with point-mass assumption with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3-Degrees of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Freedom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(3-DOF)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248400"/>
            <a:ext cx="533400" cy="3492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2651760" cy="184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62400" y="2590800"/>
            <a:ext cx="270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Equations of Motion only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Consider linear dynamics</a:t>
            </a: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3505200" y="3733800"/>
          <a:ext cx="3994150" cy="2214578"/>
        </p:xfrm>
        <a:graphic>
          <a:graphicData uri="http://schemas.openxmlformats.org/presentationml/2006/ole">
            <p:oleObj spid="_x0000_s160770" name="Equation" r:id="rId4" imgW="1282680" imgH="711000" progId="">
              <p:embed/>
            </p:oleObj>
          </a:graphicData>
        </a:graphic>
      </p:graphicFrame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343400"/>
            <a:ext cx="2928942" cy="19481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772" y="478971"/>
            <a:ext cx="5638800" cy="838200"/>
          </a:xfrm>
        </p:spPr>
        <p:txBody>
          <a:bodyPr/>
          <a:lstStyle/>
          <a:p>
            <a:r>
              <a:rPr lang="en-US" dirty="0"/>
              <a:t>Inertial Tensor </a:t>
            </a:r>
            <a:r>
              <a:rPr lang="en-US" sz="2400" dirty="0" smtClean="0"/>
              <a:t>(2)</a:t>
            </a:r>
            <a:endParaRPr lang="en-US" sz="2800" u="none" dirty="0">
              <a:solidFill>
                <a:srgbClr val="FF2C07"/>
              </a:solidFill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59" y="1371600"/>
            <a:ext cx="5790731" cy="2920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 flipV="1">
            <a:off x="1551273" y="2083873"/>
            <a:ext cx="2521739" cy="2651081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1565787" y="3131009"/>
            <a:ext cx="929148" cy="1574918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1565787" y="3101511"/>
            <a:ext cx="3701845" cy="1647957"/>
          </a:xfrm>
          <a:prstGeom prst="line">
            <a:avLst/>
          </a:prstGeom>
          <a:noFill/>
          <a:ln w="38100">
            <a:solidFill>
              <a:srgbClr val="FF2C07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13736" y="5257800"/>
            <a:ext cx="863026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2C07"/>
                </a:solidFill>
              </a:rPr>
              <a:t>• Typically, Diagonal Components &gt;&gt; Off-Diagonal </a:t>
            </a:r>
            <a:r>
              <a:rPr lang="en-US" sz="2000" b="1" dirty="0" smtClean="0">
                <a:solidFill>
                  <a:srgbClr val="FF2C07"/>
                </a:solidFill>
              </a:rPr>
              <a:t>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1000" y="4572000"/>
            <a:ext cx="8352970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Off-Diagonal Components of the Inertia Tensor </a:t>
            </a:r>
            <a:r>
              <a:rPr lang="en-US" sz="2000" dirty="0" smtClean="0">
                <a:latin typeface="Times New Roman"/>
                <a:cs typeface="Times New Roman"/>
              </a:rPr>
              <a:t> referred </a:t>
            </a:r>
            <a:r>
              <a:rPr lang="en-US" sz="2000" dirty="0">
                <a:latin typeface="Times New Roman"/>
                <a:cs typeface="Times New Roman"/>
              </a:rPr>
              <a:t>to as the  </a:t>
            </a:r>
            <a:r>
              <a:rPr lang="en-US" sz="2000" i="1" dirty="0">
                <a:latin typeface="Times New Roman"/>
                <a:cs typeface="Times New Roman"/>
              </a:rPr>
              <a:t>“</a:t>
            </a:r>
            <a:r>
              <a:rPr lang="en-US" sz="2000" i="1" dirty="0" smtClean="0">
                <a:latin typeface="Times New Roman"/>
                <a:cs typeface="Times New Roman"/>
              </a:rPr>
              <a:t>Cross-Products(or </a:t>
            </a:r>
            <a:r>
              <a:rPr lang="en-US" sz="2000" i="1" dirty="0">
                <a:latin typeface="Times New Roman"/>
                <a:cs typeface="Times New Roman"/>
              </a:rPr>
              <a:t>cross-moments) of  Inertia”</a:t>
            </a:r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1143000" y="5638800"/>
          <a:ext cx="3690272" cy="646471"/>
        </p:xfrm>
        <a:graphic>
          <a:graphicData uri="http://schemas.openxmlformats.org/presentationml/2006/ole">
            <p:oleObj spid="_x0000_s146434" name="Equation" r:id="rId4" imgW="1739880" imgH="304560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05800" y="6248400"/>
            <a:ext cx="838200" cy="38100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638800"/>
            <a:ext cx="342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Generally an order of magnitude</a:t>
            </a:r>
          </a:p>
          <a:p>
            <a:r>
              <a:rPr lang="en-US" dirty="0" smtClean="0"/>
              <a:t>smaller then than diagonal inertias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Simplified Rotational Dynamics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096000"/>
            <a:ext cx="685800" cy="5016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029200"/>
            <a:ext cx="185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Forcing moment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562600"/>
            <a:ext cx="3424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Second order Disturbance torque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(neglected when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p,q,r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are small 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179793" y="4049806"/>
            <a:ext cx="1304368" cy="8247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1943101" y="4838700"/>
            <a:ext cx="1066800" cy="5333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1447800"/>
            <a:ext cx="37515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Neglecting Cross Products of Inertia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2133599"/>
            <a:ext cx="3429000" cy="26477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Linearized</a:t>
            </a:r>
            <a:r>
              <a:rPr lang="en-US" dirty="0" smtClean="0"/>
              <a:t> Rotational Dynamics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096000"/>
            <a:ext cx="685800" cy="5016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3429000"/>
            <a:ext cx="175260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1447800"/>
            <a:ext cx="5562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Neglecting second order disturbance terms       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2057400"/>
            <a:ext cx="3429000" cy="2647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76800" y="1524000"/>
            <a:ext cx="907143" cy="31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9800" y="1981200"/>
            <a:ext cx="2079171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i_def_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225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58200" y="6248400"/>
            <a:ext cx="457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165A274-3387-41A5-A968-0A865B9E0CB1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667000" y="914400"/>
            <a:ext cx="3941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0467" y="389466"/>
            <a:ext cx="7772400" cy="609600"/>
          </a:xfrm>
        </p:spPr>
        <p:txBody>
          <a:bodyPr/>
          <a:lstStyle/>
          <a:p>
            <a:r>
              <a:rPr lang="en-US" dirty="0" smtClean="0"/>
              <a:t>Degrees of  Freedom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513027" name="Rectangle 1027"/>
          <p:cNvSpPr>
            <a:spLocks noChangeArrowheads="1"/>
          </p:cNvSpPr>
          <p:nvPr/>
        </p:nvSpPr>
        <p:spPr bwMode="auto">
          <a:xfrm>
            <a:off x="243840" y="1840654"/>
            <a:ext cx="7208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Linear Degrees of Freedom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65125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3" y="2943860"/>
            <a:ext cx="2928942" cy="19481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455" y="2514600"/>
            <a:ext cx="5411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91200" cy="762000"/>
          </a:xfrm>
        </p:spPr>
        <p:txBody>
          <a:bodyPr/>
          <a:lstStyle/>
          <a:p>
            <a:r>
              <a:rPr lang="en-US" dirty="0" smtClean="0"/>
              <a:t>Degrees of  Freedom </a:t>
            </a:r>
            <a:r>
              <a:rPr lang="en-US" sz="1600" dirty="0" smtClean="0"/>
              <a:t>(4)</a:t>
            </a:r>
            <a:endParaRPr lang="en-US" dirty="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906963" y="-10255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762000"/>
            <a:ext cx="705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Collected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Linear + Rotational Dynamics = 6 DOF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651760" cy="184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5543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350895" y="20221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5181600"/>
            <a:ext cx="847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Free-flying vehicles also have Rotational degrees of freedom,  governed by rotational dynamics, and described by Euler Angles – the orientation between the inertial and body reference frames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85800" cy="2730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5285013" cy="362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Inertial Coordinate System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248400"/>
            <a:ext cx="304800" cy="365125"/>
          </a:xfrm>
        </p:spPr>
        <p:txBody>
          <a:bodyPr/>
          <a:lstStyle/>
          <a:p>
            <a:pPr>
              <a:defRPr/>
            </a:pPr>
            <a:fld id="{3A64D926-ACBB-4CA2-8E45-66DE394D13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219200"/>
            <a:ext cx="7676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Local Vertical, Local Horizontal (LVLH)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(sometimes called</a:t>
            </a: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TopoCentric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Coordinate System (NED) 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43730" cy="277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71800" y="4876800"/>
            <a:ext cx="581616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43000" y="5791200"/>
            <a:ext cx="1094874" cy="577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Angles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492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 descr="eu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4005943" cy="4506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000" y="23948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219200"/>
            <a:ext cx="430438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Body Axis – fixed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Vehicle …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{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’, j’, k’}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unit vectors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Inertial Axis – fixed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space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{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j, k}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unit vectors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Euler Angles– describe orientation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between body and  inertial axes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Body axis moves with the vehicle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space, inertial axis does not change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43400" y="4800600"/>
            <a:ext cx="4627145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6720"/>
            <a:ext cx="5791200" cy="762000"/>
          </a:xfrm>
        </p:spPr>
        <p:txBody>
          <a:bodyPr/>
          <a:lstStyle/>
          <a:p>
            <a:r>
              <a:rPr lang="en-US" dirty="0" smtClean="0"/>
              <a:t>Euler Angles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906963" y="-10255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" name="Picture 24" descr="eul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71" y="1893888"/>
            <a:ext cx="6059410" cy="42746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78830" y="178525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6259" y="47026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3345" y="5994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211" y="1856922"/>
            <a:ext cx="3769040" cy="201839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273050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21920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alternate viewpoint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ot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514" y="1889577"/>
            <a:ext cx="5554890" cy="4116373"/>
          </a:xfrm>
          <a:prstGeom prst="rect">
            <a:avLst/>
          </a:prstGeom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6720"/>
            <a:ext cx="5791200" cy="762000"/>
          </a:xfrm>
        </p:spPr>
        <p:txBody>
          <a:bodyPr/>
          <a:lstStyle/>
          <a:p>
            <a:r>
              <a:rPr lang="en-US" dirty="0" smtClean="0"/>
              <a:t>Euler Angles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906963" y="-10255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86" y="2582636"/>
            <a:ext cx="3606420" cy="193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7623" y="5967866"/>
            <a:ext cx="3895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609600" cy="365125"/>
          </a:xfrm>
        </p:spPr>
        <p:txBody>
          <a:bodyPr/>
          <a:lstStyle/>
          <a:p>
            <a:pPr>
              <a:defRPr/>
            </a:pPr>
            <a:fld id="{1313BE26-007D-4D15-B3EA-19C5BBF98F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533400"/>
            <a:ext cx="6858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i="1" dirty="0" smtClean="0"/>
              <a:t> Arbitrary Orientation in Space </a:t>
            </a:r>
            <a:r>
              <a:rPr lang="en-US" sz="1800" b="1" i="1" dirty="0" smtClean="0"/>
              <a:t>(2)</a:t>
            </a:r>
            <a:endParaRPr lang="en-US" sz="3600" b="1" i="1" dirty="0" smtClean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3575018" cy="461665"/>
          </a:xfrm>
          <a:prstGeom prst="rect">
            <a:avLst/>
          </a:prstGeom>
          <a:noFill/>
          <a:ln w="9525">
            <a:solidFill>
              <a:srgbClr val="FF0A1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1-2-3 Rotations in Space</a:t>
            </a:r>
            <a:endParaRPr lang="en-US" dirty="0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228600" y="2362200"/>
          <a:ext cx="8669695" cy="2793773"/>
        </p:xfrm>
        <a:graphic>
          <a:graphicData uri="http://schemas.openxmlformats.org/presentationml/2006/ole">
            <p:oleObj spid="_x0000_s164866" name="Equation" r:id="rId3" imgW="4711680" imgH="1193760" progId="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2057400" y="4953000"/>
          <a:ext cx="4010478" cy="1290328"/>
        </p:xfrm>
        <a:graphic>
          <a:graphicData uri="http://schemas.openxmlformats.org/presentationml/2006/ole">
            <p:oleObj spid="_x0000_s164867" name="Equation" r:id="rId4" imgW="1460160" imgH="469800" progId="">
              <p:embed/>
            </p:oleObj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5307863" cy="461665"/>
          </a:xfrm>
          <a:prstGeom prst="rect">
            <a:avLst/>
          </a:prstGeom>
          <a:noFill/>
          <a:ln w="9525">
            <a:solidFill>
              <a:srgbClr val="FF0A1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Three Successive Right Handed Rotations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533</Words>
  <Application>Microsoft Macintosh PowerPoint</Application>
  <PresentationFormat>On-screen Show (4:3)</PresentationFormat>
  <Paragraphs>122</Paragraphs>
  <Slides>23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Slide 1</vt:lpstr>
      <vt:lpstr>Degrees of  Freedom</vt:lpstr>
      <vt:lpstr>Degrees of  Freedom (2)</vt:lpstr>
      <vt:lpstr>Degrees of  Freedom (4)</vt:lpstr>
      <vt:lpstr>Inertial Coordinate System</vt:lpstr>
      <vt:lpstr>Euler Angles</vt:lpstr>
      <vt:lpstr>Euler Angles (2)</vt:lpstr>
      <vt:lpstr>Euler Angles (3)</vt:lpstr>
      <vt:lpstr> Arbitrary Orientation in Space (2)</vt:lpstr>
      <vt:lpstr> Arbitrary Orientation in Space (4)</vt:lpstr>
      <vt:lpstr> Arbitrary Orientation in Space (5)</vt:lpstr>
      <vt:lpstr> Summary: Arbitrary Orientation in Space (6)</vt:lpstr>
      <vt:lpstr>Rotational Kinematics</vt:lpstr>
      <vt:lpstr>Rotational Kinematics (2)</vt:lpstr>
      <vt:lpstr>Rotational Dynamics</vt:lpstr>
      <vt:lpstr>Angular Momentum, Velocity, and Acceleration</vt:lpstr>
      <vt:lpstr>Angular Momentum, Velocity, and Acceleration (2)</vt:lpstr>
      <vt:lpstr>Angular Acceleration Equation</vt:lpstr>
      <vt:lpstr>What is the Inertial Tensor? • Resistance to Rotation in Three Axes </vt:lpstr>
      <vt:lpstr>Inertial Tensor (2)</vt:lpstr>
      <vt:lpstr>Simplified Rotational Dynamics</vt:lpstr>
      <vt:lpstr>Linearized Rotational Dynamics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 5</dc:title>
  <dc:creator>MechEng</dc:creator>
  <cp:lastModifiedBy>Whitmore Stephen</cp:lastModifiedBy>
  <cp:revision>114</cp:revision>
  <dcterms:created xsi:type="dcterms:W3CDTF">2010-09-03T16:44:56Z</dcterms:created>
  <dcterms:modified xsi:type="dcterms:W3CDTF">2010-09-03T16:51:06Z</dcterms:modified>
</cp:coreProperties>
</file>