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4" r:id="rId4"/>
    <p:sldId id="280" r:id="rId5"/>
    <p:sldId id="263" r:id="rId6"/>
    <p:sldId id="279" r:id="rId7"/>
    <p:sldId id="262" r:id="rId8"/>
    <p:sldId id="259" r:id="rId9"/>
    <p:sldId id="299" r:id="rId10"/>
    <p:sldId id="257" r:id="rId11"/>
    <p:sldId id="265" r:id="rId12"/>
    <p:sldId id="266" r:id="rId13"/>
    <p:sldId id="300" r:id="rId14"/>
    <p:sldId id="270" r:id="rId15"/>
    <p:sldId id="267" r:id="rId16"/>
    <p:sldId id="268" r:id="rId17"/>
    <p:sldId id="269" r:id="rId18"/>
    <p:sldId id="274" r:id="rId19"/>
    <p:sldId id="301" r:id="rId20"/>
    <p:sldId id="294" r:id="rId21"/>
    <p:sldId id="296" r:id="rId22"/>
    <p:sldId id="297" r:id="rId23"/>
    <p:sldId id="29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863" autoAdjust="0"/>
    <p:restoredTop sz="94660"/>
  </p:normalViewPr>
  <p:slideViewPr>
    <p:cSldViewPr>
      <p:cViewPr varScale="1">
        <p:scale>
          <a:sx n="86" d="100"/>
          <a:sy n="86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FB9D5-6C0F-4C01-85E2-32529F33AAE6}" type="datetimeFigureOut">
              <a:rPr lang="en-US" smtClean="0"/>
              <a:pPr/>
              <a:t>8/30/11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BAD5C-1A4D-41BD-9EFE-0BBE778728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609600"/>
          </a:xfrm>
        </p:spPr>
        <p:txBody>
          <a:bodyPr>
            <a:normAutofit/>
          </a:bodyPr>
          <a:lstStyle>
            <a:lvl1pPr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371600"/>
            <a:ext cx="6400800" cy="1752600"/>
          </a:xfrm>
        </p:spPr>
        <p:txBody>
          <a:bodyPr>
            <a:normAutofit/>
          </a:bodyPr>
          <a:lstStyle>
            <a:lvl1pPr marL="0" indent="0" algn="ctr">
              <a:buFont typeface="Arial" pitchFamily="34" charset="0"/>
              <a:buChar char="•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"/>
            <a:ext cx="1600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"/>
            <a:ext cx="28956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152400" y="6350000"/>
            <a:ext cx="31566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 baseline="0" dirty="0" smtClean="0">
                <a:latin typeface="Times New Roman" pitchFamily="18" charset="0"/>
              </a:rPr>
              <a:t>MAE 5930, Rocket Systems Design</a:t>
            </a:r>
            <a:endParaRPr lang="en-US" sz="1600" b="1" i="1" baseline="0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A1980-9940-4298-9EA1-5947CC80C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1D54-B998-4189-A2A6-3CF259B5EB9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190500"/>
            <a:ext cx="1600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3600" y="228600"/>
            <a:ext cx="28956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152400" y="6350000"/>
            <a:ext cx="31566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1" baseline="0" dirty="0" smtClean="0">
                <a:latin typeface="Times New Roman" pitchFamily="18" charset="0"/>
              </a:rPr>
              <a:t>MAE 5930, Rocket Systems Design</a:t>
            </a:r>
            <a:endParaRPr lang="en-US" sz="1600" b="1" i="1" baseline="0" dirty="0">
              <a:latin typeface="Times New Roman" pitchFamily="18" charset="0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10000" y="6248400"/>
            <a:ext cx="1371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tephen.whitmore@usu.edu" TargetMode="Externa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29.png"/><Relationship Id="rId6" Type="http://schemas.openxmlformats.org/officeDocument/2006/relationships/image" Target="../media/image31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dward.m.jeffries@nasa.gov" TargetMode="External"/><Relationship Id="rId4" Type="http://schemas.openxmlformats.org/officeDocument/2006/relationships/hyperlink" Target="mailto:julie.d.clift@nasa.gov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ducation.msfc.nasa.gov/usli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neng.usu.edu/classes/mae/5900/frameset_for_F2010.html" TargetMode="Externa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hyperlink" Target="http://chimaera.usu.edu/photos/Fall%2003%20Spring%2004/Launch_03_BYU/images/67_jpg.jpg" TargetMode="External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chimaera.usu.edu/photos/Fall%2004%20Spring%2005/Launch%202006%20Dave/images/IMG_0136_JPG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Macintosh%20HD:Users:user:Desktop:USLI%20MAE%205930%20Fall%202010:JPC_2011_Abstract.doc:C_BAS_JPC_2011_v2.1.doc!OLE_LINK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F 2011 MAE 5930, Rocket Systems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8305800" cy="43434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/>
              <a:t>Class Times:</a:t>
            </a:r>
            <a:r>
              <a:rPr lang="en-US" sz="2000" dirty="0"/>
              <a:t> 	</a:t>
            </a:r>
            <a:r>
              <a:rPr lang="en-US" sz="2000" dirty="0" smtClean="0"/>
              <a:t>MWF </a:t>
            </a:r>
            <a:r>
              <a:rPr lang="en-US" sz="2000" dirty="0"/>
              <a:t>1:30-2:20, </a:t>
            </a:r>
            <a:r>
              <a:rPr lang="en-US" sz="2000" dirty="0" smtClean="0"/>
              <a:t>ENGR </a:t>
            </a:r>
            <a:r>
              <a:rPr lang="en-US" sz="2000" dirty="0"/>
              <a:t>401	</a:t>
            </a:r>
            <a:endParaRPr lang="en-US" sz="2000" dirty="0" smtClean="0"/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 smtClean="0"/>
              <a:t>Office </a:t>
            </a:r>
            <a:r>
              <a:rPr lang="en-US" sz="2000" i="1" dirty="0"/>
              <a:t>Hours:</a:t>
            </a:r>
            <a:r>
              <a:rPr lang="en-US" sz="2000" dirty="0"/>
              <a:t>	Open </a:t>
            </a:r>
            <a:r>
              <a:rPr lang="en-US" sz="2000" dirty="0" smtClean="0"/>
              <a:t>Door</a:t>
            </a:r>
            <a:endParaRPr lang="en-US" sz="2000" dirty="0"/>
          </a:p>
          <a:p>
            <a:pPr algn="l"/>
            <a:r>
              <a:rPr lang="en-US" sz="2000" i="1" dirty="0"/>
              <a:t>Instructor:</a:t>
            </a:r>
            <a:r>
              <a:rPr lang="en-US" sz="2000" dirty="0"/>
              <a:t>	</a:t>
            </a:r>
            <a:r>
              <a:rPr lang="en-US" sz="2000" dirty="0" smtClean="0"/>
              <a:t>Stephen </a:t>
            </a:r>
            <a:r>
              <a:rPr lang="en-US" sz="2000" dirty="0"/>
              <a:t>A </a:t>
            </a:r>
            <a:r>
              <a:rPr lang="en-US" sz="2000" dirty="0" smtClean="0"/>
              <a:t>Whitmore </a:t>
            </a:r>
          </a:p>
          <a:p>
            <a:pPr lvl="1"/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stephen.whitmore@usu.edu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i="1" dirty="0" smtClean="0"/>
              <a:t>Instr</a:t>
            </a:r>
            <a:r>
              <a:rPr lang="en-US" sz="2000" i="1" dirty="0"/>
              <a:t>. Phone:</a:t>
            </a:r>
            <a:r>
              <a:rPr lang="en-US" sz="2000" dirty="0"/>
              <a:t> 	435-797-2951</a:t>
            </a:r>
          </a:p>
          <a:p>
            <a:pPr algn="l"/>
            <a:r>
              <a:rPr lang="en-US" sz="2000" i="1" dirty="0" smtClean="0"/>
              <a:t>Office:</a:t>
            </a:r>
            <a:r>
              <a:rPr lang="en-US" sz="2000" dirty="0" smtClean="0"/>
              <a:t> 		ENGR 419F</a:t>
            </a:r>
            <a:r>
              <a:rPr lang="en-US" sz="2000" i="1" dirty="0"/>
              <a:t>	</a:t>
            </a:r>
            <a:endParaRPr lang="en-US" sz="2000" dirty="0"/>
          </a:p>
          <a:p>
            <a:pPr algn="l"/>
            <a:endParaRPr lang="en-US" sz="2000" dirty="0" smtClean="0"/>
          </a:p>
          <a:p>
            <a:pPr algn="l">
              <a:buNone/>
            </a:pPr>
            <a:endParaRPr lang="en-US" sz="2000" dirty="0"/>
          </a:p>
        </p:txBody>
      </p:sp>
      <p:pic>
        <p:nvPicPr>
          <p:cNvPr id="1026" name="Picture 2" descr="UtahStateLau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600199"/>
            <a:ext cx="2362200" cy="353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981200" y="152400"/>
            <a:ext cx="472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USLI Competition</a:t>
            </a:r>
            <a:endParaRPr lang="en-US" sz="18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304800" y="9144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Department rules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allow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senior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special design projects to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enter into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nationally-sponsored competition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USLI (University Student Launch Initiative) is a NASA Marshall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Spaceflight Center (MSFC) sponsored competition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University Students to design, build and launch high power rockets. 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Competition Scores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 combination of reports, presentations, outreach, and rocket launch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Design requirements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Carry a scientific payload to an altitude of 5280 feet (closest to the mark)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Must use a NAR certified commercial (hobby, “high power”) rocket motor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ts val="600"/>
              </a:spcBef>
              <a:buFontTx/>
              <a:buChar char="–"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Cannot exceed a hardware budget of $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5,000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2011 Competition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included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40+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colleges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universities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across the Untied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States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USU Team won 2008 &amp; 2009 &amp; 2011 USLI competitions!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Did not enter 2010 competition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ct val="20000"/>
              </a:spcBef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5A1980-9940-4298-9EA1-5947CC80C05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981200" y="152400"/>
            <a:ext cx="472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USLI </a:t>
            </a:r>
            <a:r>
              <a:rPr lang="en-US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Competition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5A1980-9940-4298-9EA1-5947CC80C05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838200"/>
            <a:ext cx="540366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008_cham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143000"/>
            <a:ext cx="3048000" cy="4495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981200" y="152400"/>
            <a:ext cx="472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USLI </a:t>
            </a:r>
            <a:r>
              <a:rPr lang="en-US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Competition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5A1980-9940-4298-9EA1-5947CC80C05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523497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9" descr="IMG_13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3934"/>
            <a:ext cx="3371171" cy="449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20798" y="838200"/>
            <a:ext cx="2570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2009 USLI Grand Prize </a:t>
            </a:r>
          </a:p>
          <a:p>
            <a:pPr algn="ctr"/>
            <a:r>
              <a:rPr lang="en-US" sz="2000" b="1" dirty="0" smtClean="0"/>
              <a:t>Repeat Champions!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981200" y="152400"/>
            <a:ext cx="472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USLI </a:t>
            </a:r>
            <a:r>
              <a:rPr lang="en-US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Competition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5A1980-9940-4298-9EA1-5947CC80C05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04020" y="838200"/>
            <a:ext cx="2604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2011 USLI Grand Prize </a:t>
            </a:r>
          </a:p>
          <a:p>
            <a:pPr algn="ctr"/>
            <a:r>
              <a:rPr lang="en-US" sz="2000" b="1" dirty="0" err="1" smtClean="0"/>
              <a:t>ThreePeat</a:t>
            </a:r>
            <a:r>
              <a:rPr lang="en-US" sz="2000" b="1" dirty="0" smtClean="0"/>
              <a:t> Champions!</a:t>
            </a:r>
            <a:endParaRPr lang="en-US" sz="2000" b="1" dirty="0"/>
          </a:p>
        </p:txBody>
      </p:sp>
      <p:pic>
        <p:nvPicPr>
          <p:cNvPr id="10" name="Picture 9" descr="Screen shot 2011-08-30 at 4.17.22 PM.png"/>
          <p:cNvPicPr>
            <a:picLocks noChangeAspect="1"/>
          </p:cNvPicPr>
          <p:nvPr/>
        </p:nvPicPr>
        <p:blipFill>
          <a:blip r:embed="rId2"/>
          <a:srcRect l="1555"/>
          <a:stretch>
            <a:fillRect/>
          </a:stretch>
        </p:blipFill>
        <p:spPr>
          <a:xfrm>
            <a:off x="307315" y="838200"/>
            <a:ext cx="4982413" cy="5454650"/>
          </a:xfrm>
          <a:prstGeom prst="rect">
            <a:avLst/>
          </a:prstGeom>
        </p:spPr>
      </p:pic>
      <p:pic>
        <p:nvPicPr>
          <p:cNvPr id="11" name="Picture 10" descr="Screen shot 2011-08-30 at 4.19.1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752600"/>
            <a:ext cx="3567953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981200" y="533400"/>
            <a:ext cx="472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USLI </a:t>
            </a:r>
            <a:r>
              <a:rPr lang="en-US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Scoring Rubric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5A1980-9940-4298-9EA1-5947CC80C05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295400"/>
            <a:ext cx="7438896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Scoring Rubric Summary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Critical Design Review (CDR):	200 pts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Flight Readiness Review (FRR):	200 pts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Outreach:			100 pts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Student website:			  50 pts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Flight and Recovery:		200 pts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Altitude Prize:			150 pts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Above 1 mile: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150 pts  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5280-2 x Abs(H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-5280)]/5280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Below 1-mile: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150 pts 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5280-     Abs(H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-5280) ]/5280 </a:t>
            </a:r>
          </a:p>
          <a:p>
            <a:r>
              <a:rPr lang="en-US" sz="2000" i="1" u="sng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Final Report:			100 pts</a:t>
            </a:r>
          </a:p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Total:				1000 pts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981200" y="381000"/>
            <a:ext cx="472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USLI Scoring Rubric </a:t>
            </a:r>
            <a:r>
              <a:rPr lang="en-US" sz="1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en-US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5A1980-9940-4298-9EA1-5947CC80C05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1066800"/>
            <a:ext cx="74580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981200" y="152400"/>
            <a:ext cx="472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USLI Scoring Rubric </a:t>
            </a:r>
            <a:r>
              <a:rPr lang="en-US" sz="1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endParaRPr lang="en-US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5A1980-9940-4298-9EA1-5947CC80C05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086600" cy="347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19600"/>
            <a:ext cx="7086600" cy="22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981200" y="152400"/>
            <a:ext cx="472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USLI Scoring Rubric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5A1980-9940-4298-9EA1-5947CC80C05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23938"/>
            <a:ext cx="74676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Graphics\Envelope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58166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:\Graphics\Envelope 2.png"/>
          <p:cNvPicPr>
            <a:picLocks noChangeAspect="1" noChangeArrowheads="1"/>
          </p:cNvPicPr>
          <p:nvPr/>
        </p:nvPicPr>
        <p:blipFill>
          <a:blip r:embed="rId3" cstate="print"/>
          <a:srcRect l="17390" t="11604" r="10146" b="22696"/>
          <a:stretch>
            <a:fillRect/>
          </a:stretch>
        </p:blipFill>
        <p:spPr bwMode="auto">
          <a:xfrm>
            <a:off x="2438400" y="1524000"/>
            <a:ext cx="40386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G:\Graphics\Envelope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133600"/>
            <a:ext cx="2971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Connector 44"/>
          <p:cNvCxnSpPr/>
          <p:nvPr/>
        </p:nvCxnSpPr>
        <p:spPr>
          <a:xfrm>
            <a:off x="762000" y="2133600"/>
            <a:ext cx="6172200" cy="1588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762000" y="4572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2009 Payload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Energy Management System </a:t>
            </a:r>
          </a:p>
        </p:txBody>
      </p:sp>
      <p:sp>
        <p:nvSpPr>
          <p:cNvPr id="11" name="Freeform 10"/>
          <p:cNvSpPr/>
          <p:nvPr/>
        </p:nvSpPr>
        <p:spPr>
          <a:xfrm>
            <a:off x="1905000" y="4953000"/>
            <a:ext cx="5051425" cy="358775"/>
          </a:xfrm>
          <a:custGeom>
            <a:avLst/>
            <a:gdLst>
              <a:gd name="connsiteX0" fmla="*/ 0 w 5050971"/>
              <a:gd name="connsiteY0" fmla="*/ 326572 h 359229"/>
              <a:gd name="connsiteX1" fmla="*/ 217714 w 5050971"/>
              <a:gd name="connsiteY1" fmla="*/ 337457 h 359229"/>
              <a:gd name="connsiteX2" fmla="*/ 250371 w 5050971"/>
              <a:gd name="connsiteY2" fmla="*/ 348343 h 359229"/>
              <a:gd name="connsiteX3" fmla="*/ 381000 w 5050971"/>
              <a:gd name="connsiteY3" fmla="*/ 359229 h 359229"/>
              <a:gd name="connsiteX4" fmla="*/ 478971 w 5050971"/>
              <a:gd name="connsiteY4" fmla="*/ 348343 h 359229"/>
              <a:gd name="connsiteX5" fmla="*/ 500743 w 5050971"/>
              <a:gd name="connsiteY5" fmla="*/ 326572 h 359229"/>
              <a:gd name="connsiteX6" fmla="*/ 762000 w 5050971"/>
              <a:gd name="connsiteY6" fmla="*/ 315686 h 359229"/>
              <a:gd name="connsiteX7" fmla="*/ 794657 w 5050971"/>
              <a:gd name="connsiteY7" fmla="*/ 304800 h 359229"/>
              <a:gd name="connsiteX8" fmla="*/ 838200 w 5050971"/>
              <a:gd name="connsiteY8" fmla="*/ 261257 h 359229"/>
              <a:gd name="connsiteX9" fmla="*/ 914400 w 5050971"/>
              <a:gd name="connsiteY9" fmla="*/ 239486 h 359229"/>
              <a:gd name="connsiteX10" fmla="*/ 979714 w 5050971"/>
              <a:gd name="connsiteY10" fmla="*/ 195943 h 359229"/>
              <a:gd name="connsiteX11" fmla="*/ 1045029 w 5050971"/>
              <a:gd name="connsiteY11" fmla="*/ 217715 h 359229"/>
              <a:gd name="connsiteX12" fmla="*/ 1077686 w 5050971"/>
              <a:gd name="connsiteY12" fmla="*/ 228600 h 359229"/>
              <a:gd name="connsiteX13" fmla="*/ 1099457 w 5050971"/>
              <a:gd name="connsiteY13" fmla="*/ 250372 h 359229"/>
              <a:gd name="connsiteX14" fmla="*/ 1110343 w 5050971"/>
              <a:gd name="connsiteY14" fmla="*/ 283029 h 359229"/>
              <a:gd name="connsiteX15" fmla="*/ 1164771 w 5050971"/>
              <a:gd name="connsiteY15" fmla="*/ 272143 h 359229"/>
              <a:gd name="connsiteX16" fmla="*/ 1273629 w 5050971"/>
              <a:gd name="connsiteY16" fmla="*/ 283029 h 359229"/>
              <a:gd name="connsiteX17" fmla="*/ 1306286 w 5050971"/>
              <a:gd name="connsiteY17" fmla="*/ 304800 h 359229"/>
              <a:gd name="connsiteX18" fmla="*/ 1338943 w 5050971"/>
              <a:gd name="connsiteY18" fmla="*/ 315686 h 359229"/>
              <a:gd name="connsiteX19" fmla="*/ 1491343 w 5050971"/>
              <a:gd name="connsiteY19" fmla="*/ 283029 h 359229"/>
              <a:gd name="connsiteX20" fmla="*/ 1556657 w 5050971"/>
              <a:gd name="connsiteY20" fmla="*/ 239486 h 359229"/>
              <a:gd name="connsiteX21" fmla="*/ 1621971 w 5050971"/>
              <a:gd name="connsiteY21" fmla="*/ 206829 h 359229"/>
              <a:gd name="connsiteX22" fmla="*/ 1643743 w 5050971"/>
              <a:gd name="connsiteY22" fmla="*/ 185057 h 359229"/>
              <a:gd name="connsiteX23" fmla="*/ 1763486 w 5050971"/>
              <a:gd name="connsiteY23" fmla="*/ 174172 h 359229"/>
              <a:gd name="connsiteX24" fmla="*/ 1970314 w 5050971"/>
              <a:gd name="connsiteY24" fmla="*/ 163286 h 359229"/>
              <a:gd name="connsiteX25" fmla="*/ 2100943 w 5050971"/>
              <a:gd name="connsiteY25" fmla="*/ 174172 h 359229"/>
              <a:gd name="connsiteX26" fmla="*/ 2122714 w 5050971"/>
              <a:gd name="connsiteY26" fmla="*/ 152400 h 359229"/>
              <a:gd name="connsiteX27" fmla="*/ 2177143 w 5050971"/>
              <a:gd name="connsiteY27" fmla="*/ 119743 h 359229"/>
              <a:gd name="connsiteX28" fmla="*/ 2416629 w 5050971"/>
              <a:gd name="connsiteY28" fmla="*/ 130629 h 359229"/>
              <a:gd name="connsiteX29" fmla="*/ 2471057 w 5050971"/>
              <a:gd name="connsiteY29" fmla="*/ 87086 h 359229"/>
              <a:gd name="connsiteX30" fmla="*/ 2547257 w 5050971"/>
              <a:gd name="connsiteY30" fmla="*/ 32657 h 359229"/>
              <a:gd name="connsiteX31" fmla="*/ 2634343 w 5050971"/>
              <a:gd name="connsiteY31" fmla="*/ 21772 h 359229"/>
              <a:gd name="connsiteX32" fmla="*/ 2743200 w 5050971"/>
              <a:gd name="connsiteY32" fmla="*/ 0 h 359229"/>
              <a:gd name="connsiteX33" fmla="*/ 2775857 w 5050971"/>
              <a:gd name="connsiteY33" fmla="*/ 10886 h 359229"/>
              <a:gd name="connsiteX34" fmla="*/ 2797629 w 5050971"/>
              <a:gd name="connsiteY34" fmla="*/ 32657 h 359229"/>
              <a:gd name="connsiteX35" fmla="*/ 2939143 w 5050971"/>
              <a:gd name="connsiteY35" fmla="*/ 65315 h 359229"/>
              <a:gd name="connsiteX36" fmla="*/ 2982686 w 5050971"/>
              <a:gd name="connsiteY36" fmla="*/ 76200 h 359229"/>
              <a:gd name="connsiteX37" fmla="*/ 3058886 w 5050971"/>
              <a:gd name="connsiteY37" fmla="*/ 87086 h 359229"/>
              <a:gd name="connsiteX38" fmla="*/ 3069771 w 5050971"/>
              <a:gd name="connsiteY38" fmla="*/ 185057 h 359229"/>
              <a:gd name="connsiteX39" fmla="*/ 3254829 w 5050971"/>
              <a:gd name="connsiteY39" fmla="*/ 174172 h 359229"/>
              <a:gd name="connsiteX40" fmla="*/ 3265714 w 5050971"/>
              <a:gd name="connsiteY40" fmla="*/ 141515 h 359229"/>
              <a:gd name="connsiteX41" fmla="*/ 3363686 w 5050971"/>
              <a:gd name="connsiteY41" fmla="*/ 130629 h 359229"/>
              <a:gd name="connsiteX42" fmla="*/ 3396343 w 5050971"/>
              <a:gd name="connsiteY42" fmla="*/ 76200 h 359229"/>
              <a:gd name="connsiteX43" fmla="*/ 3429000 w 5050971"/>
              <a:gd name="connsiteY43" fmla="*/ 65315 h 359229"/>
              <a:gd name="connsiteX44" fmla="*/ 3516086 w 5050971"/>
              <a:gd name="connsiteY44" fmla="*/ 87086 h 359229"/>
              <a:gd name="connsiteX45" fmla="*/ 3548743 w 5050971"/>
              <a:gd name="connsiteY45" fmla="*/ 108857 h 359229"/>
              <a:gd name="connsiteX46" fmla="*/ 3646714 w 5050971"/>
              <a:gd name="connsiteY46" fmla="*/ 87086 h 359229"/>
              <a:gd name="connsiteX47" fmla="*/ 3679371 w 5050971"/>
              <a:gd name="connsiteY47" fmla="*/ 76200 h 359229"/>
              <a:gd name="connsiteX48" fmla="*/ 3733800 w 5050971"/>
              <a:gd name="connsiteY48" fmla="*/ 32657 h 359229"/>
              <a:gd name="connsiteX49" fmla="*/ 3766457 w 5050971"/>
              <a:gd name="connsiteY49" fmla="*/ 21772 h 359229"/>
              <a:gd name="connsiteX50" fmla="*/ 3820886 w 5050971"/>
              <a:gd name="connsiteY50" fmla="*/ 54429 h 359229"/>
              <a:gd name="connsiteX51" fmla="*/ 3853543 w 5050971"/>
              <a:gd name="connsiteY51" fmla="*/ 65315 h 359229"/>
              <a:gd name="connsiteX52" fmla="*/ 3886200 w 5050971"/>
              <a:gd name="connsiteY52" fmla="*/ 87086 h 359229"/>
              <a:gd name="connsiteX53" fmla="*/ 3951514 w 5050971"/>
              <a:gd name="connsiteY53" fmla="*/ 97972 h 359229"/>
              <a:gd name="connsiteX54" fmla="*/ 4005943 w 5050971"/>
              <a:gd name="connsiteY54" fmla="*/ 108857 h 359229"/>
              <a:gd name="connsiteX55" fmla="*/ 4027714 w 5050971"/>
              <a:gd name="connsiteY55" fmla="*/ 130629 h 359229"/>
              <a:gd name="connsiteX56" fmla="*/ 4267200 w 5050971"/>
              <a:gd name="connsiteY56" fmla="*/ 152400 h 359229"/>
              <a:gd name="connsiteX57" fmla="*/ 4517571 w 5050971"/>
              <a:gd name="connsiteY57" fmla="*/ 174172 h 359229"/>
              <a:gd name="connsiteX58" fmla="*/ 4593771 w 5050971"/>
              <a:gd name="connsiteY58" fmla="*/ 228600 h 359229"/>
              <a:gd name="connsiteX59" fmla="*/ 4669971 w 5050971"/>
              <a:gd name="connsiteY59" fmla="*/ 217715 h 359229"/>
              <a:gd name="connsiteX60" fmla="*/ 4757057 w 5050971"/>
              <a:gd name="connsiteY60" fmla="*/ 206829 h 359229"/>
              <a:gd name="connsiteX61" fmla="*/ 4844143 w 5050971"/>
              <a:gd name="connsiteY61" fmla="*/ 185057 h 359229"/>
              <a:gd name="connsiteX62" fmla="*/ 5050971 w 5050971"/>
              <a:gd name="connsiteY62" fmla="*/ 185057 h 3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050971" h="359229">
                <a:moveTo>
                  <a:pt x="0" y="326572"/>
                </a:moveTo>
                <a:cubicBezTo>
                  <a:pt x="72571" y="330200"/>
                  <a:pt x="145325" y="331162"/>
                  <a:pt x="217714" y="337457"/>
                </a:cubicBezTo>
                <a:cubicBezTo>
                  <a:pt x="229145" y="338451"/>
                  <a:pt x="238997" y="346826"/>
                  <a:pt x="250371" y="348343"/>
                </a:cubicBezTo>
                <a:cubicBezTo>
                  <a:pt x="293682" y="354118"/>
                  <a:pt x="337457" y="355600"/>
                  <a:pt x="381000" y="359229"/>
                </a:cubicBezTo>
                <a:cubicBezTo>
                  <a:pt x="413657" y="355600"/>
                  <a:pt x="447271" y="356988"/>
                  <a:pt x="478971" y="348343"/>
                </a:cubicBezTo>
                <a:cubicBezTo>
                  <a:pt x="488873" y="345643"/>
                  <a:pt x="490547" y="327748"/>
                  <a:pt x="500743" y="326572"/>
                </a:cubicBezTo>
                <a:cubicBezTo>
                  <a:pt x="587330" y="316581"/>
                  <a:pt x="674914" y="319315"/>
                  <a:pt x="762000" y="315686"/>
                </a:cubicBezTo>
                <a:cubicBezTo>
                  <a:pt x="772886" y="312057"/>
                  <a:pt x="785320" y="311469"/>
                  <a:pt x="794657" y="304800"/>
                </a:cubicBezTo>
                <a:cubicBezTo>
                  <a:pt x="811360" y="292869"/>
                  <a:pt x="818286" y="266235"/>
                  <a:pt x="838200" y="261257"/>
                </a:cubicBezTo>
                <a:cubicBezTo>
                  <a:pt x="892875" y="247589"/>
                  <a:pt x="867550" y="255103"/>
                  <a:pt x="914400" y="239486"/>
                </a:cubicBezTo>
                <a:cubicBezTo>
                  <a:pt x="929807" y="224079"/>
                  <a:pt x="951358" y="192792"/>
                  <a:pt x="979714" y="195943"/>
                </a:cubicBezTo>
                <a:cubicBezTo>
                  <a:pt x="1002523" y="198477"/>
                  <a:pt x="1023257" y="210458"/>
                  <a:pt x="1045029" y="217715"/>
                </a:cubicBezTo>
                <a:lnTo>
                  <a:pt x="1077686" y="228600"/>
                </a:lnTo>
                <a:cubicBezTo>
                  <a:pt x="1084943" y="235857"/>
                  <a:pt x="1094177" y="241571"/>
                  <a:pt x="1099457" y="250372"/>
                </a:cubicBezTo>
                <a:cubicBezTo>
                  <a:pt x="1105361" y="260211"/>
                  <a:pt x="1099457" y="279400"/>
                  <a:pt x="1110343" y="283029"/>
                </a:cubicBezTo>
                <a:cubicBezTo>
                  <a:pt x="1127896" y="288880"/>
                  <a:pt x="1146628" y="275772"/>
                  <a:pt x="1164771" y="272143"/>
                </a:cubicBezTo>
                <a:cubicBezTo>
                  <a:pt x="1201057" y="275772"/>
                  <a:pt x="1238096" y="274829"/>
                  <a:pt x="1273629" y="283029"/>
                </a:cubicBezTo>
                <a:cubicBezTo>
                  <a:pt x="1286377" y="285971"/>
                  <a:pt x="1294584" y="298949"/>
                  <a:pt x="1306286" y="304800"/>
                </a:cubicBezTo>
                <a:cubicBezTo>
                  <a:pt x="1316549" y="309932"/>
                  <a:pt x="1328057" y="312057"/>
                  <a:pt x="1338943" y="315686"/>
                </a:cubicBezTo>
                <a:cubicBezTo>
                  <a:pt x="1432010" y="284664"/>
                  <a:pt x="1381485" y="296762"/>
                  <a:pt x="1491343" y="283029"/>
                </a:cubicBezTo>
                <a:cubicBezTo>
                  <a:pt x="1568993" y="257145"/>
                  <a:pt x="1475116" y="293847"/>
                  <a:pt x="1556657" y="239486"/>
                </a:cubicBezTo>
                <a:cubicBezTo>
                  <a:pt x="1677382" y="159002"/>
                  <a:pt x="1493505" y="309601"/>
                  <a:pt x="1621971" y="206829"/>
                </a:cubicBezTo>
                <a:cubicBezTo>
                  <a:pt x="1629985" y="200418"/>
                  <a:pt x="1633742" y="187365"/>
                  <a:pt x="1643743" y="185057"/>
                </a:cubicBezTo>
                <a:cubicBezTo>
                  <a:pt x="1682796" y="176045"/>
                  <a:pt x="1723572" y="177800"/>
                  <a:pt x="1763486" y="174172"/>
                </a:cubicBezTo>
                <a:cubicBezTo>
                  <a:pt x="1873683" y="137439"/>
                  <a:pt x="1805919" y="150640"/>
                  <a:pt x="1970314" y="163286"/>
                </a:cubicBezTo>
                <a:cubicBezTo>
                  <a:pt x="2056568" y="192036"/>
                  <a:pt x="2012992" y="188830"/>
                  <a:pt x="2100943" y="174172"/>
                </a:cubicBezTo>
                <a:cubicBezTo>
                  <a:pt x="2108200" y="166915"/>
                  <a:pt x="2113913" y="157680"/>
                  <a:pt x="2122714" y="152400"/>
                </a:cubicBezTo>
                <a:cubicBezTo>
                  <a:pt x="2193373" y="110004"/>
                  <a:pt x="2121975" y="174911"/>
                  <a:pt x="2177143" y="119743"/>
                </a:cubicBezTo>
                <a:cubicBezTo>
                  <a:pt x="2297642" y="159911"/>
                  <a:pt x="2219553" y="142947"/>
                  <a:pt x="2416629" y="130629"/>
                </a:cubicBezTo>
                <a:cubicBezTo>
                  <a:pt x="2490727" y="56527"/>
                  <a:pt x="2374949" y="169464"/>
                  <a:pt x="2471057" y="87086"/>
                </a:cubicBezTo>
                <a:cubicBezTo>
                  <a:pt x="2512717" y="51377"/>
                  <a:pt x="2500715" y="41119"/>
                  <a:pt x="2547257" y="32657"/>
                </a:cubicBezTo>
                <a:cubicBezTo>
                  <a:pt x="2576040" y="27424"/>
                  <a:pt x="2605486" y="26581"/>
                  <a:pt x="2634343" y="21772"/>
                </a:cubicBezTo>
                <a:cubicBezTo>
                  <a:pt x="2670844" y="15689"/>
                  <a:pt x="2743200" y="0"/>
                  <a:pt x="2743200" y="0"/>
                </a:cubicBezTo>
                <a:cubicBezTo>
                  <a:pt x="2754086" y="3629"/>
                  <a:pt x="2766018" y="4982"/>
                  <a:pt x="2775857" y="10886"/>
                </a:cubicBezTo>
                <a:cubicBezTo>
                  <a:pt x="2784658" y="16166"/>
                  <a:pt x="2788449" y="28067"/>
                  <a:pt x="2797629" y="32657"/>
                </a:cubicBezTo>
                <a:cubicBezTo>
                  <a:pt x="2851157" y="59421"/>
                  <a:pt x="2880616" y="54674"/>
                  <a:pt x="2939143" y="65315"/>
                </a:cubicBezTo>
                <a:cubicBezTo>
                  <a:pt x="2953863" y="67991"/>
                  <a:pt x="2967966" y="73524"/>
                  <a:pt x="2982686" y="76200"/>
                </a:cubicBezTo>
                <a:cubicBezTo>
                  <a:pt x="3007930" y="80790"/>
                  <a:pt x="3033486" y="83457"/>
                  <a:pt x="3058886" y="87086"/>
                </a:cubicBezTo>
                <a:cubicBezTo>
                  <a:pt x="3062514" y="119743"/>
                  <a:pt x="3039745" y="171712"/>
                  <a:pt x="3069771" y="185057"/>
                </a:cubicBezTo>
                <a:cubicBezTo>
                  <a:pt x="3126238" y="210153"/>
                  <a:pt x="3194508" y="187576"/>
                  <a:pt x="3254829" y="174172"/>
                </a:cubicBezTo>
                <a:cubicBezTo>
                  <a:pt x="3266030" y="171683"/>
                  <a:pt x="3255060" y="145777"/>
                  <a:pt x="3265714" y="141515"/>
                </a:cubicBezTo>
                <a:cubicBezTo>
                  <a:pt x="3296222" y="129312"/>
                  <a:pt x="3331029" y="134258"/>
                  <a:pt x="3363686" y="130629"/>
                </a:cubicBezTo>
                <a:cubicBezTo>
                  <a:pt x="3372248" y="104941"/>
                  <a:pt x="3371438" y="91143"/>
                  <a:pt x="3396343" y="76200"/>
                </a:cubicBezTo>
                <a:cubicBezTo>
                  <a:pt x="3406182" y="70297"/>
                  <a:pt x="3418114" y="68943"/>
                  <a:pt x="3429000" y="65315"/>
                </a:cubicBezTo>
                <a:cubicBezTo>
                  <a:pt x="3449707" y="69456"/>
                  <a:pt x="3493767" y="75927"/>
                  <a:pt x="3516086" y="87086"/>
                </a:cubicBezTo>
                <a:cubicBezTo>
                  <a:pt x="3527788" y="92937"/>
                  <a:pt x="3537857" y="101600"/>
                  <a:pt x="3548743" y="108857"/>
                </a:cubicBezTo>
                <a:cubicBezTo>
                  <a:pt x="3586161" y="101374"/>
                  <a:pt x="3610839" y="97336"/>
                  <a:pt x="3646714" y="87086"/>
                </a:cubicBezTo>
                <a:cubicBezTo>
                  <a:pt x="3657747" y="83934"/>
                  <a:pt x="3668485" y="79829"/>
                  <a:pt x="3679371" y="76200"/>
                </a:cubicBezTo>
                <a:cubicBezTo>
                  <a:pt x="3699620" y="55952"/>
                  <a:pt x="3706339" y="46388"/>
                  <a:pt x="3733800" y="32657"/>
                </a:cubicBezTo>
                <a:cubicBezTo>
                  <a:pt x="3744063" y="27525"/>
                  <a:pt x="3755571" y="25400"/>
                  <a:pt x="3766457" y="21772"/>
                </a:cubicBezTo>
                <a:cubicBezTo>
                  <a:pt x="3858961" y="52605"/>
                  <a:pt x="3746178" y="9604"/>
                  <a:pt x="3820886" y="54429"/>
                </a:cubicBezTo>
                <a:cubicBezTo>
                  <a:pt x="3830725" y="60333"/>
                  <a:pt x="3843280" y="60183"/>
                  <a:pt x="3853543" y="65315"/>
                </a:cubicBezTo>
                <a:cubicBezTo>
                  <a:pt x="3865245" y="71166"/>
                  <a:pt x="3873788" y="82949"/>
                  <a:pt x="3886200" y="87086"/>
                </a:cubicBezTo>
                <a:cubicBezTo>
                  <a:pt x="3907139" y="94066"/>
                  <a:pt x="3929798" y="94024"/>
                  <a:pt x="3951514" y="97972"/>
                </a:cubicBezTo>
                <a:cubicBezTo>
                  <a:pt x="3969718" y="101282"/>
                  <a:pt x="3987800" y="105229"/>
                  <a:pt x="4005943" y="108857"/>
                </a:cubicBezTo>
                <a:cubicBezTo>
                  <a:pt x="4013200" y="116114"/>
                  <a:pt x="4021303" y="122615"/>
                  <a:pt x="4027714" y="130629"/>
                </a:cubicBezTo>
                <a:cubicBezTo>
                  <a:pt x="4101728" y="223147"/>
                  <a:pt x="3970130" y="167254"/>
                  <a:pt x="4267200" y="152400"/>
                </a:cubicBezTo>
                <a:cubicBezTo>
                  <a:pt x="4350657" y="159657"/>
                  <a:pt x="4458335" y="114936"/>
                  <a:pt x="4517571" y="174172"/>
                </a:cubicBezTo>
                <a:cubicBezTo>
                  <a:pt x="4569228" y="225829"/>
                  <a:pt x="4541641" y="211224"/>
                  <a:pt x="4593771" y="228600"/>
                </a:cubicBezTo>
                <a:lnTo>
                  <a:pt x="4669971" y="217715"/>
                </a:lnTo>
                <a:cubicBezTo>
                  <a:pt x="4698969" y="213849"/>
                  <a:pt x="4728304" y="212220"/>
                  <a:pt x="4757057" y="206829"/>
                </a:cubicBezTo>
                <a:cubicBezTo>
                  <a:pt x="4786467" y="201315"/>
                  <a:pt x="4814221" y="185057"/>
                  <a:pt x="4844143" y="185057"/>
                </a:cubicBezTo>
                <a:lnTo>
                  <a:pt x="5050971" y="185057"/>
                </a:lnTo>
              </a:path>
            </a:pathLst>
          </a:cu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ate Placeholder 1"/>
          <p:cNvSpPr txBox="1">
            <a:spLocks/>
          </p:cNvSpPr>
          <p:nvPr/>
        </p:nvSpPr>
        <p:spPr bwMode="auto">
          <a:xfrm>
            <a:off x="1066800" y="4659313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Launch Site</a:t>
            </a:r>
          </a:p>
        </p:txBody>
      </p:sp>
      <p:cxnSp>
        <p:nvCxnSpPr>
          <p:cNvPr id="13" name="Straight Arrow Connector 31"/>
          <p:cNvCxnSpPr>
            <a:cxnSpLocks noChangeShapeType="1"/>
            <a:stCxn id="12" idx="2"/>
            <a:endCxn id="11" idx="3"/>
          </p:cNvCxnSpPr>
          <p:nvPr/>
        </p:nvCxnSpPr>
        <p:spPr bwMode="auto">
          <a:xfrm rot="16200000" flipH="1">
            <a:off x="1731169" y="4756944"/>
            <a:ext cx="271462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38100" dir="5400000" algn="t" rotWithShape="0">
              <a:schemeClr val="bg1">
                <a:alpha val="84000"/>
              </a:schemeClr>
            </a:outerShdw>
          </a:effectLst>
        </p:spPr>
      </p:cxnSp>
      <p:sp>
        <p:nvSpPr>
          <p:cNvPr id="47" name="Date Placeholder 1"/>
          <p:cNvSpPr txBox="1">
            <a:spLocks/>
          </p:cNvSpPr>
          <p:nvPr/>
        </p:nvSpPr>
        <p:spPr bwMode="auto">
          <a:xfrm>
            <a:off x="762000" y="19050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Target Altitude 1</a:t>
            </a:r>
          </a:p>
        </p:txBody>
      </p:sp>
      <p:pic>
        <p:nvPicPr>
          <p:cNvPr id="43" name="Picture 6" descr="G:\Graphics\Plum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0000">
            <a:off x="1993900" y="4964113"/>
            <a:ext cx="4810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57" name="Date Placeholder 1"/>
          <p:cNvSpPr txBox="1">
            <a:spLocks/>
          </p:cNvSpPr>
          <p:nvPr/>
        </p:nvSpPr>
        <p:spPr bwMode="auto">
          <a:xfrm>
            <a:off x="4724400" y="12192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Dispersion Envelope 1</a:t>
            </a:r>
          </a:p>
        </p:txBody>
      </p:sp>
      <p:sp>
        <p:nvSpPr>
          <p:cNvPr id="59" name="Date Placeholder 1"/>
          <p:cNvSpPr txBox="1">
            <a:spLocks/>
          </p:cNvSpPr>
          <p:nvPr/>
        </p:nvSpPr>
        <p:spPr bwMode="auto">
          <a:xfrm>
            <a:off x="762000" y="22860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Target Altitude 2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762000" y="2535238"/>
            <a:ext cx="6172200" cy="11112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Date Placeholder 1"/>
          <p:cNvSpPr txBox="1">
            <a:spLocks/>
          </p:cNvSpPr>
          <p:nvPr/>
        </p:nvSpPr>
        <p:spPr bwMode="auto">
          <a:xfrm>
            <a:off x="4724400" y="17526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Dispersion Envelope 2</a:t>
            </a:r>
          </a:p>
        </p:txBody>
      </p:sp>
      <p:sp>
        <p:nvSpPr>
          <p:cNvPr id="76" name="Date Placeholder 1"/>
          <p:cNvSpPr txBox="1">
            <a:spLocks/>
          </p:cNvSpPr>
          <p:nvPr/>
        </p:nvSpPr>
        <p:spPr bwMode="auto">
          <a:xfrm>
            <a:off x="685800" y="2579688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Final Target Altitude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762000" y="2808288"/>
            <a:ext cx="6172200" cy="11112"/>
          </a:xfrm>
          <a:prstGeom prst="line">
            <a:avLst/>
          </a:prstGeom>
          <a:ln w="38100" cmpd="dbl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Date Placeholder 1"/>
          <p:cNvSpPr txBox="1">
            <a:spLocks/>
          </p:cNvSpPr>
          <p:nvPr/>
        </p:nvSpPr>
        <p:spPr bwMode="auto">
          <a:xfrm>
            <a:off x="5867400" y="32004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Final Dispersion Envelope</a:t>
            </a:r>
          </a:p>
        </p:txBody>
      </p:sp>
      <p:cxnSp>
        <p:nvCxnSpPr>
          <p:cNvPr id="81" name="Straight Arrow Connector 31"/>
          <p:cNvCxnSpPr>
            <a:cxnSpLocks noChangeShapeType="1"/>
          </p:cNvCxnSpPr>
          <p:nvPr/>
        </p:nvCxnSpPr>
        <p:spPr bwMode="auto">
          <a:xfrm rot="16200000" flipV="1">
            <a:off x="5791200" y="2895600"/>
            <a:ext cx="3048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4" name="Date Placeholder 1"/>
          <p:cNvSpPr txBox="1">
            <a:spLocks/>
          </p:cNvSpPr>
          <p:nvPr/>
        </p:nvSpPr>
        <p:spPr bwMode="auto">
          <a:xfrm>
            <a:off x="3276600" y="43434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Airbrake Deployments At Predetermined Altitudes</a:t>
            </a:r>
          </a:p>
        </p:txBody>
      </p:sp>
      <p:sp>
        <p:nvSpPr>
          <p:cNvPr id="85" name="Date Placeholder 1"/>
          <p:cNvSpPr txBox="1">
            <a:spLocks/>
          </p:cNvSpPr>
          <p:nvPr/>
        </p:nvSpPr>
        <p:spPr bwMode="auto">
          <a:xfrm>
            <a:off x="6934200" y="17526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Altitude Correction 1</a:t>
            </a:r>
          </a:p>
        </p:txBody>
      </p:sp>
      <p:sp>
        <p:nvSpPr>
          <p:cNvPr id="86" name="Date Placeholder 1"/>
          <p:cNvSpPr txBox="1">
            <a:spLocks/>
          </p:cNvSpPr>
          <p:nvPr/>
        </p:nvSpPr>
        <p:spPr bwMode="auto">
          <a:xfrm>
            <a:off x="6934200" y="22098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Altitude Correction 2</a:t>
            </a:r>
          </a:p>
        </p:txBody>
      </p:sp>
      <p:cxnSp>
        <p:nvCxnSpPr>
          <p:cNvPr id="87" name="Straight Arrow Connector 31"/>
          <p:cNvCxnSpPr>
            <a:cxnSpLocks noChangeShapeType="1"/>
            <a:stCxn id="84" idx="0"/>
          </p:cNvCxnSpPr>
          <p:nvPr/>
        </p:nvCxnSpPr>
        <p:spPr bwMode="auto">
          <a:xfrm rot="16200000" flipV="1">
            <a:off x="3429000" y="3276600"/>
            <a:ext cx="838200" cy="1295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0" name="Straight Arrow Connector 31"/>
          <p:cNvCxnSpPr>
            <a:cxnSpLocks noChangeShapeType="1"/>
            <a:stCxn id="84" idx="0"/>
          </p:cNvCxnSpPr>
          <p:nvPr/>
        </p:nvCxnSpPr>
        <p:spPr bwMode="auto">
          <a:xfrm rot="16200000" flipV="1">
            <a:off x="3543300" y="3390900"/>
            <a:ext cx="12192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4" name="Straight Arrow Connector 31"/>
          <p:cNvCxnSpPr>
            <a:cxnSpLocks noChangeShapeType="1"/>
          </p:cNvCxnSpPr>
          <p:nvPr/>
        </p:nvCxnSpPr>
        <p:spPr bwMode="auto">
          <a:xfrm rot="5400000">
            <a:off x="6630194" y="1828006"/>
            <a:ext cx="457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8" name="Straight Arrow Connector 31"/>
          <p:cNvCxnSpPr>
            <a:cxnSpLocks noChangeShapeType="1"/>
          </p:cNvCxnSpPr>
          <p:nvPr/>
        </p:nvCxnSpPr>
        <p:spPr bwMode="auto">
          <a:xfrm rot="5400000">
            <a:off x="6667501" y="2324100"/>
            <a:ext cx="3810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9" name="Straight Arrow Connector 31"/>
          <p:cNvCxnSpPr>
            <a:cxnSpLocks noChangeShapeType="1"/>
            <a:stCxn id="84" idx="1"/>
          </p:cNvCxnSpPr>
          <p:nvPr/>
        </p:nvCxnSpPr>
        <p:spPr bwMode="auto">
          <a:xfrm rot="10800000">
            <a:off x="2514600" y="4343400"/>
            <a:ext cx="762000" cy="266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4" name="Straight Connector 33"/>
          <p:cNvCxnSpPr/>
          <p:nvPr/>
        </p:nvCxnSpPr>
        <p:spPr>
          <a:xfrm>
            <a:off x="762000" y="1600200"/>
            <a:ext cx="6172200" cy="1588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ate Placeholder 1"/>
          <p:cNvSpPr txBox="1">
            <a:spLocks/>
          </p:cNvSpPr>
          <p:nvPr/>
        </p:nvSpPr>
        <p:spPr bwMode="auto">
          <a:xfrm>
            <a:off x="762000" y="13716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Projected Altitude 1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762000" y="2133600"/>
            <a:ext cx="6172200" cy="1588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ate Placeholder 1"/>
          <p:cNvSpPr txBox="1">
            <a:spLocks/>
          </p:cNvSpPr>
          <p:nvPr/>
        </p:nvSpPr>
        <p:spPr bwMode="auto">
          <a:xfrm>
            <a:off x="762000" y="1905000"/>
            <a:ext cx="205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Projected Altitude 2 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62000" y="2590800"/>
            <a:ext cx="6172200" cy="1588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ate Placeholder 1"/>
          <p:cNvSpPr txBox="1">
            <a:spLocks/>
          </p:cNvSpPr>
          <p:nvPr/>
        </p:nvSpPr>
        <p:spPr bwMode="auto">
          <a:xfrm>
            <a:off x="6934200" y="25908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Altitude Correction 3</a:t>
            </a:r>
          </a:p>
        </p:txBody>
      </p:sp>
      <p:cxnSp>
        <p:nvCxnSpPr>
          <p:cNvPr id="46" name="Straight Arrow Connector 31"/>
          <p:cNvCxnSpPr>
            <a:cxnSpLocks noChangeShapeType="1"/>
          </p:cNvCxnSpPr>
          <p:nvPr/>
        </p:nvCxnSpPr>
        <p:spPr bwMode="auto">
          <a:xfrm rot="5400000">
            <a:off x="6744494" y="2704306"/>
            <a:ext cx="228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029" name="Picture 5" descr="G:\Graphics\Envelope 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0000">
            <a:off x="3967163" y="2606675"/>
            <a:ext cx="1866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Date Placeholder 1"/>
          <p:cNvSpPr txBox="1">
            <a:spLocks/>
          </p:cNvSpPr>
          <p:nvPr/>
        </p:nvSpPr>
        <p:spPr bwMode="auto">
          <a:xfrm>
            <a:off x="6400800" y="28956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Dispersion Envelope 3</a:t>
            </a:r>
          </a:p>
        </p:txBody>
      </p:sp>
      <p:cxnSp>
        <p:nvCxnSpPr>
          <p:cNvPr id="79" name="Straight Arrow Connector 31"/>
          <p:cNvCxnSpPr>
            <a:cxnSpLocks noChangeShapeType="1"/>
          </p:cNvCxnSpPr>
          <p:nvPr/>
        </p:nvCxnSpPr>
        <p:spPr bwMode="auto">
          <a:xfrm rot="10800000">
            <a:off x="6019800" y="2590800"/>
            <a:ext cx="45720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9" name="Date Placeholder 1"/>
          <p:cNvSpPr txBox="1">
            <a:spLocks/>
          </p:cNvSpPr>
          <p:nvPr/>
        </p:nvSpPr>
        <p:spPr bwMode="auto">
          <a:xfrm>
            <a:off x="762000" y="23622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Projected Altitude 3</a:t>
            </a:r>
          </a:p>
        </p:txBody>
      </p:sp>
      <p:cxnSp>
        <p:nvCxnSpPr>
          <p:cNvPr id="2" name="Straight Connector 33"/>
          <p:cNvCxnSpPr>
            <a:cxnSpLocks noChangeShapeType="1"/>
          </p:cNvCxnSpPr>
          <p:nvPr/>
        </p:nvCxnSpPr>
        <p:spPr bwMode="auto">
          <a:xfrm>
            <a:off x="838200" y="4267200"/>
            <a:ext cx="2362200" cy="0"/>
          </a:xfrm>
          <a:prstGeom prst="line">
            <a:avLst/>
          </a:prstGeom>
          <a:noFill/>
          <a:ln w="31750" cap="rnd" algn="ctr">
            <a:solidFill>
              <a:srgbClr val="595959"/>
            </a:solidFill>
            <a:prstDash val="sysDot"/>
            <a:round/>
            <a:headEnd/>
            <a:tailEnd/>
          </a:ln>
        </p:spPr>
      </p:cxnSp>
      <p:sp>
        <p:nvSpPr>
          <p:cNvPr id="3" name="Date Placeholder 1"/>
          <p:cNvSpPr txBox="1">
            <a:spLocks/>
          </p:cNvSpPr>
          <p:nvPr/>
        </p:nvSpPr>
        <p:spPr bwMode="auto">
          <a:xfrm>
            <a:off x="762000" y="4038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Waypoint</a:t>
            </a:r>
          </a:p>
        </p:txBody>
      </p:sp>
      <p:cxnSp>
        <p:nvCxnSpPr>
          <p:cNvPr id="4" name="Straight Connector 33"/>
          <p:cNvCxnSpPr>
            <a:cxnSpLocks noChangeShapeType="1"/>
          </p:cNvCxnSpPr>
          <p:nvPr/>
        </p:nvCxnSpPr>
        <p:spPr bwMode="auto">
          <a:xfrm>
            <a:off x="838200" y="3429000"/>
            <a:ext cx="2667000" cy="0"/>
          </a:xfrm>
          <a:prstGeom prst="line">
            <a:avLst/>
          </a:prstGeom>
          <a:noFill/>
          <a:ln w="31750" cap="rnd" algn="ctr">
            <a:solidFill>
              <a:srgbClr val="595959"/>
            </a:solidFill>
            <a:prstDash val="sysDot"/>
            <a:round/>
            <a:headEnd/>
            <a:tailEnd/>
          </a:ln>
        </p:spPr>
      </p:cxnSp>
      <p:sp>
        <p:nvSpPr>
          <p:cNvPr id="5" name="Date Placeholder 1"/>
          <p:cNvSpPr txBox="1">
            <a:spLocks/>
          </p:cNvSpPr>
          <p:nvPr/>
        </p:nvSpPr>
        <p:spPr bwMode="auto">
          <a:xfrm>
            <a:off x="762000" y="3200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Waypoint</a:t>
            </a:r>
          </a:p>
        </p:txBody>
      </p:sp>
      <p:cxnSp>
        <p:nvCxnSpPr>
          <p:cNvPr id="6" name="Straight Connector 33"/>
          <p:cNvCxnSpPr>
            <a:cxnSpLocks noChangeShapeType="1"/>
          </p:cNvCxnSpPr>
          <p:nvPr/>
        </p:nvCxnSpPr>
        <p:spPr bwMode="auto">
          <a:xfrm>
            <a:off x="838200" y="3048000"/>
            <a:ext cx="3429000" cy="0"/>
          </a:xfrm>
          <a:prstGeom prst="line">
            <a:avLst/>
          </a:prstGeom>
          <a:noFill/>
          <a:ln w="31750" cap="rnd" algn="ctr">
            <a:solidFill>
              <a:srgbClr val="595959"/>
            </a:solidFill>
            <a:prstDash val="sysDot"/>
            <a:round/>
            <a:headEnd/>
            <a:tailEnd/>
          </a:ln>
        </p:spPr>
      </p:cxnSp>
      <p:sp>
        <p:nvSpPr>
          <p:cNvPr id="7" name="Date Placeholder 1"/>
          <p:cNvSpPr txBox="1">
            <a:spLocks/>
          </p:cNvSpPr>
          <p:nvPr/>
        </p:nvSpPr>
        <p:spPr bwMode="auto">
          <a:xfrm>
            <a:off x="762000" y="2819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200" b="1">
                <a:latin typeface="Times New Roman" pitchFamily="18" charset="0"/>
                <a:cs typeface="Times New Roman" pitchFamily="18" charset="0"/>
              </a:rPr>
              <a:t>Waypoint</a:t>
            </a:r>
          </a:p>
        </p:txBody>
      </p:sp>
      <p:pic>
        <p:nvPicPr>
          <p:cNvPr id="3079" name="Picture 7" descr="G:\Pike_Who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4887913"/>
            <a:ext cx="25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6" name="Rectangle 46"/>
          <p:cNvSpPr>
            <a:spLocks noChangeArrowheads="1"/>
          </p:cNvSpPr>
          <p:nvPr/>
        </p:nvSpPr>
        <p:spPr bwMode="auto">
          <a:xfrm>
            <a:off x="228600" y="5410200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/>
              <a:t>Launch “high” and then control maximum altitude through successive application of airbrakes until desired energy state is reached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/>
              <a:t>Inertial navigation used during powered ascent and a Kalman filter used for </a:t>
            </a:r>
            <a:r>
              <a:rPr lang="en-US" sz="1400"/>
              <a:t>navigation</a:t>
            </a:r>
            <a:r>
              <a:rPr lang="en-US" sz="1600"/>
              <a:t> during coasting stage-both navigation algorithms were student designed and implemented</a:t>
            </a: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8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C 0.00278 -0.02083 0.0066 -0.04143 0.0118 -0.06203 C 0.01701 -0.08264 0.02726 -0.11088 0.03125 -0.12384 " pathEditMode="relative" rAng="0" ptsTypes="aaa">
                                      <p:cBhvr>
                                        <p:cTn id="51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6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800000">
                                      <p:cBhvr>
                                        <p:cTn id="53" dur="1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8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8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-0.12384 C 0.03628 -0.13426 0.04844 -0.16435 0.06128 -0.18611 C 0.07413 -0.20787 0.09896 -0.23981 0.10885 -0.25393 " pathEditMode="relative" rAng="0" ptsTypes="aaa">
                                      <p:cBhvr>
                                        <p:cTn id="11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5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21" dur="16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8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8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500"/>
                            </p:stCondLst>
                            <p:childTnLst>
                              <p:par>
                                <p:cTn id="16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85 -0.25393 C 0.11441 -0.25879 0.13142 -0.27453 0.14288 -0.28264 C 0.15434 -0.29074 0.17066 -0.29861 0.17795 -0.30277 " pathEditMode="relative" rAng="0" ptsTypes="aaa">
                                      <p:cBhvr>
                                        <p:cTn id="18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25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500000">
                                      <p:cBhvr>
                                        <p:cTn id="191" dur="16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20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23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2800"/>
                            </p:stCondLst>
                            <p:childTnLst>
                              <p:par>
                                <p:cTn id="2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4800"/>
                            </p:stCondLst>
                            <p:childTnLst>
                              <p:par>
                                <p:cTn id="2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300"/>
                            </p:stCondLst>
                            <p:childTnLst>
                              <p:par>
                                <p:cTn id="2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800"/>
                            </p:stCondLst>
                            <p:childTnLst>
                              <p:par>
                                <p:cTn id="2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95 -0.30277 C 0.19548 -0.3074 0.25208 -0.325 0.28298 -0.33055 C 0.31389 -0.33611 0.34635 -0.33495 0.36302 -0.33611 " pathEditMode="relative" rAng="0" ptsTypes="aaa">
                                      <p:cBhvr>
                                        <p:cTn id="24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17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900000">
                                      <p:cBhvr>
                                        <p:cTn id="250" dur="14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47" grpId="0"/>
      <p:bldP spid="47" grpId="1"/>
      <p:bldP spid="57" grpId="0"/>
      <p:bldP spid="59" grpId="0"/>
      <p:bldP spid="59" grpId="1"/>
      <p:bldP spid="61" grpId="0"/>
      <p:bldP spid="76" grpId="0"/>
      <p:bldP spid="80" grpId="0"/>
      <p:bldP spid="84" grpId="0"/>
      <p:bldP spid="85" grpId="0"/>
      <p:bldP spid="86" grpId="0"/>
      <p:bldP spid="35" grpId="0"/>
      <p:bldP spid="38" grpId="0"/>
      <p:bldP spid="44" grpId="0"/>
      <p:bldP spid="78" grpId="0"/>
      <p:bldP spid="89" grpId="0"/>
      <p:bldP spid="3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G:\Graphics\Envelope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179" y="1534237"/>
            <a:ext cx="581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4"/>
          <p:cNvGrpSpPr/>
          <p:nvPr/>
        </p:nvGrpSpPr>
        <p:grpSpPr>
          <a:xfrm>
            <a:off x="6503778" y="2475625"/>
            <a:ext cx="1885282" cy="685799"/>
            <a:chOff x="6503778" y="2475625"/>
            <a:chExt cx="1885282" cy="685799"/>
          </a:xfrm>
        </p:grpSpPr>
        <p:sp>
          <p:nvSpPr>
            <p:cNvPr id="52" name="Date Placeholder 1"/>
            <p:cNvSpPr txBox="1">
              <a:spLocks/>
            </p:cNvSpPr>
            <p:nvPr/>
          </p:nvSpPr>
          <p:spPr bwMode="auto">
            <a:xfrm>
              <a:off x="7113378" y="2475625"/>
              <a:ext cx="1275682" cy="685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Initial Dispersion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Envelope</a:t>
              </a:r>
            </a:p>
          </p:txBody>
        </p:sp>
        <p:cxnSp>
          <p:nvCxnSpPr>
            <p:cNvPr id="53" name="Straight Arrow Connector 31"/>
            <p:cNvCxnSpPr>
              <a:cxnSpLocks noChangeShapeType="1"/>
            </p:cNvCxnSpPr>
            <p:nvPr/>
          </p:nvCxnSpPr>
          <p:spPr bwMode="auto">
            <a:xfrm rot="10800000">
              <a:off x="6503778" y="2551827"/>
              <a:ext cx="609600" cy="228599"/>
            </a:xfrm>
            <a:prstGeom prst="straightConnector1">
              <a:avLst/>
            </a:prstGeom>
            <a:noFill/>
            <a:ln w="12700" algn="ctr">
              <a:solidFill>
                <a:sysClr val="windowText" lastClr="000000"/>
              </a:solidFill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82988" y="6227285"/>
            <a:ext cx="546712" cy="533401"/>
          </a:xfrm>
          <a:prstGeom prst="rect">
            <a:avLst/>
          </a:prstGeom>
        </p:spPr>
        <p:txBody>
          <a:bodyPr/>
          <a:lstStyle/>
          <a:p>
            <a:fld id="{FACAC898-B1B5-8040-BDF0-38D8E067486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304800" y="533400"/>
            <a:ext cx="81266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+mj-ea"/>
                <a:cs typeface="Times New Roman"/>
              </a:rPr>
              <a:t>2011: </a:t>
            </a:r>
            <a:r>
              <a:rPr lang="en-US" sz="2800" b="1" dirty="0" smtClean="0">
                <a:latin typeface="Times New Roman"/>
                <a:ea typeface="+mj-ea"/>
                <a:cs typeface="Times New Roman"/>
              </a:rPr>
              <a:t>Closed Loop Energy </a:t>
            </a:r>
            <a:r>
              <a:rPr lang="en-US" sz="2800" b="1" dirty="0">
                <a:latin typeface="Times New Roman"/>
                <a:ea typeface="+mj-ea"/>
                <a:cs typeface="Times New Roman"/>
              </a:rPr>
              <a:t>Management System </a:t>
            </a:r>
          </a:p>
        </p:txBody>
      </p:sp>
      <p:sp>
        <p:nvSpPr>
          <p:cNvPr id="41" name="Rectangle 46"/>
          <p:cNvSpPr>
            <a:spLocks noChangeArrowheads="1"/>
          </p:cNvSpPr>
          <p:nvPr/>
        </p:nvSpPr>
        <p:spPr bwMode="auto">
          <a:xfrm>
            <a:off x="0" y="594360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Launches “low”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and then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increases the energy level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through successive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C-BAS firings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7" name="Picture 2" descr="G:\Graphics\Envelope 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4F81BD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 rot="120000">
            <a:off x="1631419" y="1396095"/>
            <a:ext cx="5231798" cy="254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 descr="G:\Graphics\Envelope 2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8064A2">
                <a:tint val="45000"/>
                <a:satMod val="400000"/>
              </a:srgbClr>
            </a:duotone>
            <a:extLst/>
          </a:blip>
          <a:srcRect l="17390" t="11604" r="10146" b="22696"/>
          <a:stretch>
            <a:fillRect/>
          </a:stretch>
        </p:blipFill>
        <p:spPr bwMode="auto">
          <a:xfrm>
            <a:off x="3074778" y="1396949"/>
            <a:ext cx="3657600" cy="123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Freeform 59"/>
          <p:cNvSpPr/>
          <p:nvPr/>
        </p:nvSpPr>
        <p:spPr>
          <a:xfrm>
            <a:off x="1452353" y="5496637"/>
            <a:ext cx="5051425" cy="358775"/>
          </a:xfrm>
          <a:custGeom>
            <a:avLst/>
            <a:gdLst>
              <a:gd name="connsiteX0" fmla="*/ 0 w 5050971"/>
              <a:gd name="connsiteY0" fmla="*/ 326572 h 359229"/>
              <a:gd name="connsiteX1" fmla="*/ 217714 w 5050971"/>
              <a:gd name="connsiteY1" fmla="*/ 337457 h 359229"/>
              <a:gd name="connsiteX2" fmla="*/ 250371 w 5050971"/>
              <a:gd name="connsiteY2" fmla="*/ 348343 h 359229"/>
              <a:gd name="connsiteX3" fmla="*/ 381000 w 5050971"/>
              <a:gd name="connsiteY3" fmla="*/ 359229 h 359229"/>
              <a:gd name="connsiteX4" fmla="*/ 478971 w 5050971"/>
              <a:gd name="connsiteY4" fmla="*/ 348343 h 359229"/>
              <a:gd name="connsiteX5" fmla="*/ 500743 w 5050971"/>
              <a:gd name="connsiteY5" fmla="*/ 326572 h 359229"/>
              <a:gd name="connsiteX6" fmla="*/ 762000 w 5050971"/>
              <a:gd name="connsiteY6" fmla="*/ 315686 h 359229"/>
              <a:gd name="connsiteX7" fmla="*/ 794657 w 5050971"/>
              <a:gd name="connsiteY7" fmla="*/ 304800 h 359229"/>
              <a:gd name="connsiteX8" fmla="*/ 838200 w 5050971"/>
              <a:gd name="connsiteY8" fmla="*/ 261257 h 359229"/>
              <a:gd name="connsiteX9" fmla="*/ 914400 w 5050971"/>
              <a:gd name="connsiteY9" fmla="*/ 239486 h 359229"/>
              <a:gd name="connsiteX10" fmla="*/ 979714 w 5050971"/>
              <a:gd name="connsiteY10" fmla="*/ 195943 h 359229"/>
              <a:gd name="connsiteX11" fmla="*/ 1045029 w 5050971"/>
              <a:gd name="connsiteY11" fmla="*/ 217715 h 359229"/>
              <a:gd name="connsiteX12" fmla="*/ 1077686 w 5050971"/>
              <a:gd name="connsiteY12" fmla="*/ 228600 h 359229"/>
              <a:gd name="connsiteX13" fmla="*/ 1099457 w 5050971"/>
              <a:gd name="connsiteY13" fmla="*/ 250372 h 359229"/>
              <a:gd name="connsiteX14" fmla="*/ 1110343 w 5050971"/>
              <a:gd name="connsiteY14" fmla="*/ 283029 h 359229"/>
              <a:gd name="connsiteX15" fmla="*/ 1164771 w 5050971"/>
              <a:gd name="connsiteY15" fmla="*/ 272143 h 359229"/>
              <a:gd name="connsiteX16" fmla="*/ 1273629 w 5050971"/>
              <a:gd name="connsiteY16" fmla="*/ 283029 h 359229"/>
              <a:gd name="connsiteX17" fmla="*/ 1306286 w 5050971"/>
              <a:gd name="connsiteY17" fmla="*/ 304800 h 359229"/>
              <a:gd name="connsiteX18" fmla="*/ 1338943 w 5050971"/>
              <a:gd name="connsiteY18" fmla="*/ 315686 h 359229"/>
              <a:gd name="connsiteX19" fmla="*/ 1491343 w 5050971"/>
              <a:gd name="connsiteY19" fmla="*/ 283029 h 359229"/>
              <a:gd name="connsiteX20" fmla="*/ 1556657 w 5050971"/>
              <a:gd name="connsiteY20" fmla="*/ 239486 h 359229"/>
              <a:gd name="connsiteX21" fmla="*/ 1621971 w 5050971"/>
              <a:gd name="connsiteY21" fmla="*/ 206829 h 359229"/>
              <a:gd name="connsiteX22" fmla="*/ 1643743 w 5050971"/>
              <a:gd name="connsiteY22" fmla="*/ 185057 h 359229"/>
              <a:gd name="connsiteX23" fmla="*/ 1763486 w 5050971"/>
              <a:gd name="connsiteY23" fmla="*/ 174172 h 359229"/>
              <a:gd name="connsiteX24" fmla="*/ 1970314 w 5050971"/>
              <a:gd name="connsiteY24" fmla="*/ 163286 h 359229"/>
              <a:gd name="connsiteX25" fmla="*/ 2100943 w 5050971"/>
              <a:gd name="connsiteY25" fmla="*/ 174172 h 359229"/>
              <a:gd name="connsiteX26" fmla="*/ 2122714 w 5050971"/>
              <a:gd name="connsiteY26" fmla="*/ 152400 h 359229"/>
              <a:gd name="connsiteX27" fmla="*/ 2177143 w 5050971"/>
              <a:gd name="connsiteY27" fmla="*/ 119743 h 359229"/>
              <a:gd name="connsiteX28" fmla="*/ 2416629 w 5050971"/>
              <a:gd name="connsiteY28" fmla="*/ 130629 h 359229"/>
              <a:gd name="connsiteX29" fmla="*/ 2471057 w 5050971"/>
              <a:gd name="connsiteY29" fmla="*/ 87086 h 359229"/>
              <a:gd name="connsiteX30" fmla="*/ 2547257 w 5050971"/>
              <a:gd name="connsiteY30" fmla="*/ 32657 h 359229"/>
              <a:gd name="connsiteX31" fmla="*/ 2634343 w 5050971"/>
              <a:gd name="connsiteY31" fmla="*/ 21772 h 359229"/>
              <a:gd name="connsiteX32" fmla="*/ 2743200 w 5050971"/>
              <a:gd name="connsiteY32" fmla="*/ 0 h 359229"/>
              <a:gd name="connsiteX33" fmla="*/ 2775857 w 5050971"/>
              <a:gd name="connsiteY33" fmla="*/ 10886 h 359229"/>
              <a:gd name="connsiteX34" fmla="*/ 2797629 w 5050971"/>
              <a:gd name="connsiteY34" fmla="*/ 32657 h 359229"/>
              <a:gd name="connsiteX35" fmla="*/ 2939143 w 5050971"/>
              <a:gd name="connsiteY35" fmla="*/ 65315 h 359229"/>
              <a:gd name="connsiteX36" fmla="*/ 2982686 w 5050971"/>
              <a:gd name="connsiteY36" fmla="*/ 76200 h 359229"/>
              <a:gd name="connsiteX37" fmla="*/ 3058886 w 5050971"/>
              <a:gd name="connsiteY37" fmla="*/ 87086 h 359229"/>
              <a:gd name="connsiteX38" fmla="*/ 3069771 w 5050971"/>
              <a:gd name="connsiteY38" fmla="*/ 185057 h 359229"/>
              <a:gd name="connsiteX39" fmla="*/ 3254829 w 5050971"/>
              <a:gd name="connsiteY39" fmla="*/ 174172 h 359229"/>
              <a:gd name="connsiteX40" fmla="*/ 3265714 w 5050971"/>
              <a:gd name="connsiteY40" fmla="*/ 141515 h 359229"/>
              <a:gd name="connsiteX41" fmla="*/ 3363686 w 5050971"/>
              <a:gd name="connsiteY41" fmla="*/ 130629 h 359229"/>
              <a:gd name="connsiteX42" fmla="*/ 3396343 w 5050971"/>
              <a:gd name="connsiteY42" fmla="*/ 76200 h 359229"/>
              <a:gd name="connsiteX43" fmla="*/ 3429000 w 5050971"/>
              <a:gd name="connsiteY43" fmla="*/ 65315 h 359229"/>
              <a:gd name="connsiteX44" fmla="*/ 3516086 w 5050971"/>
              <a:gd name="connsiteY44" fmla="*/ 87086 h 359229"/>
              <a:gd name="connsiteX45" fmla="*/ 3548743 w 5050971"/>
              <a:gd name="connsiteY45" fmla="*/ 108857 h 359229"/>
              <a:gd name="connsiteX46" fmla="*/ 3646714 w 5050971"/>
              <a:gd name="connsiteY46" fmla="*/ 87086 h 359229"/>
              <a:gd name="connsiteX47" fmla="*/ 3679371 w 5050971"/>
              <a:gd name="connsiteY47" fmla="*/ 76200 h 359229"/>
              <a:gd name="connsiteX48" fmla="*/ 3733800 w 5050971"/>
              <a:gd name="connsiteY48" fmla="*/ 32657 h 359229"/>
              <a:gd name="connsiteX49" fmla="*/ 3766457 w 5050971"/>
              <a:gd name="connsiteY49" fmla="*/ 21772 h 359229"/>
              <a:gd name="connsiteX50" fmla="*/ 3820886 w 5050971"/>
              <a:gd name="connsiteY50" fmla="*/ 54429 h 359229"/>
              <a:gd name="connsiteX51" fmla="*/ 3853543 w 5050971"/>
              <a:gd name="connsiteY51" fmla="*/ 65315 h 359229"/>
              <a:gd name="connsiteX52" fmla="*/ 3886200 w 5050971"/>
              <a:gd name="connsiteY52" fmla="*/ 87086 h 359229"/>
              <a:gd name="connsiteX53" fmla="*/ 3951514 w 5050971"/>
              <a:gd name="connsiteY53" fmla="*/ 97972 h 359229"/>
              <a:gd name="connsiteX54" fmla="*/ 4005943 w 5050971"/>
              <a:gd name="connsiteY54" fmla="*/ 108857 h 359229"/>
              <a:gd name="connsiteX55" fmla="*/ 4027714 w 5050971"/>
              <a:gd name="connsiteY55" fmla="*/ 130629 h 359229"/>
              <a:gd name="connsiteX56" fmla="*/ 4267200 w 5050971"/>
              <a:gd name="connsiteY56" fmla="*/ 152400 h 359229"/>
              <a:gd name="connsiteX57" fmla="*/ 4517571 w 5050971"/>
              <a:gd name="connsiteY57" fmla="*/ 174172 h 359229"/>
              <a:gd name="connsiteX58" fmla="*/ 4593771 w 5050971"/>
              <a:gd name="connsiteY58" fmla="*/ 228600 h 359229"/>
              <a:gd name="connsiteX59" fmla="*/ 4669971 w 5050971"/>
              <a:gd name="connsiteY59" fmla="*/ 217715 h 359229"/>
              <a:gd name="connsiteX60" fmla="*/ 4757057 w 5050971"/>
              <a:gd name="connsiteY60" fmla="*/ 206829 h 359229"/>
              <a:gd name="connsiteX61" fmla="*/ 4844143 w 5050971"/>
              <a:gd name="connsiteY61" fmla="*/ 185057 h 359229"/>
              <a:gd name="connsiteX62" fmla="*/ 5050971 w 5050971"/>
              <a:gd name="connsiteY62" fmla="*/ 185057 h 35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050971" h="359229">
                <a:moveTo>
                  <a:pt x="0" y="326572"/>
                </a:moveTo>
                <a:cubicBezTo>
                  <a:pt x="72571" y="330200"/>
                  <a:pt x="145325" y="331162"/>
                  <a:pt x="217714" y="337457"/>
                </a:cubicBezTo>
                <a:cubicBezTo>
                  <a:pt x="229145" y="338451"/>
                  <a:pt x="238997" y="346826"/>
                  <a:pt x="250371" y="348343"/>
                </a:cubicBezTo>
                <a:cubicBezTo>
                  <a:pt x="293682" y="354118"/>
                  <a:pt x="337457" y="355600"/>
                  <a:pt x="381000" y="359229"/>
                </a:cubicBezTo>
                <a:cubicBezTo>
                  <a:pt x="413657" y="355600"/>
                  <a:pt x="447271" y="356988"/>
                  <a:pt x="478971" y="348343"/>
                </a:cubicBezTo>
                <a:cubicBezTo>
                  <a:pt x="488873" y="345643"/>
                  <a:pt x="490547" y="327748"/>
                  <a:pt x="500743" y="326572"/>
                </a:cubicBezTo>
                <a:cubicBezTo>
                  <a:pt x="587330" y="316581"/>
                  <a:pt x="674914" y="319315"/>
                  <a:pt x="762000" y="315686"/>
                </a:cubicBezTo>
                <a:cubicBezTo>
                  <a:pt x="772886" y="312057"/>
                  <a:pt x="785320" y="311469"/>
                  <a:pt x="794657" y="304800"/>
                </a:cubicBezTo>
                <a:cubicBezTo>
                  <a:pt x="811360" y="292869"/>
                  <a:pt x="818286" y="266235"/>
                  <a:pt x="838200" y="261257"/>
                </a:cubicBezTo>
                <a:cubicBezTo>
                  <a:pt x="892875" y="247589"/>
                  <a:pt x="867550" y="255103"/>
                  <a:pt x="914400" y="239486"/>
                </a:cubicBezTo>
                <a:cubicBezTo>
                  <a:pt x="929807" y="224079"/>
                  <a:pt x="951358" y="192792"/>
                  <a:pt x="979714" y="195943"/>
                </a:cubicBezTo>
                <a:cubicBezTo>
                  <a:pt x="1002523" y="198477"/>
                  <a:pt x="1023257" y="210458"/>
                  <a:pt x="1045029" y="217715"/>
                </a:cubicBezTo>
                <a:lnTo>
                  <a:pt x="1077686" y="228600"/>
                </a:lnTo>
                <a:cubicBezTo>
                  <a:pt x="1084943" y="235857"/>
                  <a:pt x="1094177" y="241571"/>
                  <a:pt x="1099457" y="250372"/>
                </a:cubicBezTo>
                <a:cubicBezTo>
                  <a:pt x="1105361" y="260211"/>
                  <a:pt x="1099457" y="279400"/>
                  <a:pt x="1110343" y="283029"/>
                </a:cubicBezTo>
                <a:cubicBezTo>
                  <a:pt x="1127896" y="288880"/>
                  <a:pt x="1146628" y="275772"/>
                  <a:pt x="1164771" y="272143"/>
                </a:cubicBezTo>
                <a:cubicBezTo>
                  <a:pt x="1201057" y="275772"/>
                  <a:pt x="1238096" y="274829"/>
                  <a:pt x="1273629" y="283029"/>
                </a:cubicBezTo>
                <a:cubicBezTo>
                  <a:pt x="1286377" y="285971"/>
                  <a:pt x="1294584" y="298949"/>
                  <a:pt x="1306286" y="304800"/>
                </a:cubicBezTo>
                <a:cubicBezTo>
                  <a:pt x="1316549" y="309932"/>
                  <a:pt x="1328057" y="312057"/>
                  <a:pt x="1338943" y="315686"/>
                </a:cubicBezTo>
                <a:cubicBezTo>
                  <a:pt x="1432010" y="284664"/>
                  <a:pt x="1381485" y="296762"/>
                  <a:pt x="1491343" y="283029"/>
                </a:cubicBezTo>
                <a:cubicBezTo>
                  <a:pt x="1568993" y="257145"/>
                  <a:pt x="1475116" y="293847"/>
                  <a:pt x="1556657" y="239486"/>
                </a:cubicBezTo>
                <a:cubicBezTo>
                  <a:pt x="1677382" y="159002"/>
                  <a:pt x="1493505" y="309601"/>
                  <a:pt x="1621971" y="206829"/>
                </a:cubicBezTo>
                <a:cubicBezTo>
                  <a:pt x="1629985" y="200418"/>
                  <a:pt x="1633742" y="187365"/>
                  <a:pt x="1643743" y="185057"/>
                </a:cubicBezTo>
                <a:cubicBezTo>
                  <a:pt x="1682796" y="176045"/>
                  <a:pt x="1723572" y="177800"/>
                  <a:pt x="1763486" y="174172"/>
                </a:cubicBezTo>
                <a:cubicBezTo>
                  <a:pt x="1873683" y="137439"/>
                  <a:pt x="1805919" y="150640"/>
                  <a:pt x="1970314" y="163286"/>
                </a:cubicBezTo>
                <a:cubicBezTo>
                  <a:pt x="2056568" y="192036"/>
                  <a:pt x="2012992" y="188830"/>
                  <a:pt x="2100943" y="174172"/>
                </a:cubicBezTo>
                <a:cubicBezTo>
                  <a:pt x="2108200" y="166915"/>
                  <a:pt x="2113913" y="157680"/>
                  <a:pt x="2122714" y="152400"/>
                </a:cubicBezTo>
                <a:cubicBezTo>
                  <a:pt x="2193373" y="110004"/>
                  <a:pt x="2121975" y="174911"/>
                  <a:pt x="2177143" y="119743"/>
                </a:cubicBezTo>
                <a:cubicBezTo>
                  <a:pt x="2297642" y="159911"/>
                  <a:pt x="2219553" y="142947"/>
                  <a:pt x="2416629" y="130629"/>
                </a:cubicBezTo>
                <a:cubicBezTo>
                  <a:pt x="2490727" y="56527"/>
                  <a:pt x="2374949" y="169464"/>
                  <a:pt x="2471057" y="87086"/>
                </a:cubicBezTo>
                <a:cubicBezTo>
                  <a:pt x="2512717" y="51377"/>
                  <a:pt x="2500715" y="41119"/>
                  <a:pt x="2547257" y="32657"/>
                </a:cubicBezTo>
                <a:cubicBezTo>
                  <a:pt x="2576040" y="27424"/>
                  <a:pt x="2605486" y="26581"/>
                  <a:pt x="2634343" y="21772"/>
                </a:cubicBezTo>
                <a:cubicBezTo>
                  <a:pt x="2670844" y="15689"/>
                  <a:pt x="2743200" y="0"/>
                  <a:pt x="2743200" y="0"/>
                </a:cubicBezTo>
                <a:cubicBezTo>
                  <a:pt x="2754086" y="3629"/>
                  <a:pt x="2766018" y="4982"/>
                  <a:pt x="2775857" y="10886"/>
                </a:cubicBezTo>
                <a:cubicBezTo>
                  <a:pt x="2784658" y="16166"/>
                  <a:pt x="2788449" y="28067"/>
                  <a:pt x="2797629" y="32657"/>
                </a:cubicBezTo>
                <a:cubicBezTo>
                  <a:pt x="2851157" y="59421"/>
                  <a:pt x="2880616" y="54674"/>
                  <a:pt x="2939143" y="65315"/>
                </a:cubicBezTo>
                <a:cubicBezTo>
                  <a:pt x="2953863" y="67991"/>
                  <a:pt x="2967966" y="73524"/>
                  <a:pt x="2982686" y="76200"/>
                </a:cubicBezTo>
                <a:cubicBezTo>
                  <a:pt x="3007930" y="80790"/>
                  <a:pt x="3033486" y="83457"/>
                  <a:pt x="3058886" y="87086"/>
                </a:cubicBezTo>
                <a:cubicBezTo>
                  <a:pt x="3062514" y="119743"/>
                  <a:pt x="3039745" y="171712"/>
                  <a:pt x="3069771" y="185057"/>
                </a:cubicBezTo>
                <a:cubicBezTo>
                  <a:pt x="3126238" y="210153"/>
                  <a:pt x="3194508" y="187576"/>
                  <a:pt x="3254829" y="174172"/>
                </a:cubicBezTo>
                <a:cubicBezTo>
                  <a:pt x="3266030" y="171683"/>
                  <a:pt x="3255060" y="145777"/>
                  <a:pt x="3265714" y="141515"/>
                </a:cubicBezTo>
                <a:cubicBezTo>
                  <a:pt x="3296222" y="129312"/>
                  <a:pt x="3331029" y="134258"/>
                  <a:pt x="3363686" y="130629"/>
                </a:cubicBezTo>
                <a:cubicBezTo>
                  <a:pt x="3372248" y="104941"/>
                  <a:pt x="3371438" y="91143"/>
                  <a:pt x="3396343" y="76200"/>
                </a:cubicBezTo>
                <a:cubicBezTo>
                  <a:pt x="3406182" y="70297"/>
                  <a:pt x="3418114" y="68943"/>
                  <a:pt x="3429000" y="65315"/>
                </a:cubicBezTo>
                <a:cubicBezTo>
                  <a:pt x="3449707" y="69456"/>
                  <a:pt x="3493767" y="75927"/>
                  <a:pt x="3516086" y="87086"/>
                </a:cubicBezTo>
                <a:cubicBezTo>
                  <a:pt x="3527788" y="92937"/>
                  <a:pt x="3537857" y="101600"/>
                  <a:pt x="3548743" y="108857"/>
                </a:cubicBezTo>
                <a:cubicBezTo>
                  <a:pt x="3586161" y="101374"/>
                  <a:pt x="3610839" y="97336"/>
                  <a:pt x="3646714" y="87086"/>
                </a:cubicBezTo>
                <a:cubicBezTo>
                  <a:pt x="3657747" y="83934"/>
                  <a:pt x="3668485" y="79829"/>
                  <a:pt x="3679371" y="76200"/>
                </a:cubicBezTo>
                <a:cubicBezTo>
                  <a:pt x="3699620" y="55952"/>
                  <a:pt x="3706339" y="46388"/>
                  <a:pt x="3733800" y="32657"/>
                </a:cubicBezTo>
                <a:cubicBezTo>
                  <a:pt x="3744063" y="27525"/>
                  <a:pt x="3755571" y="25400"/>
                  <a:pt x="3766457" y="21772"/>
                </a:cubicBezTo>
                <a:cubicBezTo>
                  <a:pt x="3858961" y="52605"/>
                  <a:pt x="3746178" y="9604"/>
                  <a:pt x="3820886" y="54429"/>
                </a:cubicBezTo>
                <a:cubicBezTo>
                  <a:pt x="3830725" y="60333"/>
                  <a:pt x="3843280" y="60183"/>
                  <a:pt x="3853543" y="65315"/>
                </a:cubicBezTo>
                <a:cubicBezTo>
                  <a:pt x="3865245" y="71166"/>
                  <a:pt x="3873788" y="82949"/>
                  <a:pt x="3886200" y="87086"/>
                </a:cubicBezTo>
                <a:cubicBezTo>
                  <a:pt x="3907139" y="94066"/>
                  <a:pt x="3929798" y="94024"/>
                  <a:pt x="3951514" y="97972"/>
                </a:cubicBezTo>
                <a:cubicBezTo>
                  <a:pt x="3969718" y="101282"/>
                  <a:pt x="3987800" y="105229"/>
                  <a:pt x="4005943" y="108857"/>
                </a:cubicBezTo>
                <a:cubicBezTo>
                  <a:pt x="4013200" y="116114"/>
                  <a:pt x="4021303" y="122615"/>
                  <a:pt x="4027714" y="130629"/>
                </a:cubicBezTo>
                <a:cubicBezTo>
                  <a:pt x="4101728" y="223147"/>
                  <a:pt x="3970130" y="167254"/>
                  <a:pt x="4267200" y="152400"/>
                </a:cubicBezTo>
                <a:cubicBezTo>
                  <a:pt x="4350657" y="159657"/>
                  <a:pt x="4458335" y="114936"/>
                  <a:pt x="4517571" y="174172"/>
                </a:cubicBezTo>
                <a:cubicBezTo>
                  <a:pt x="4569228" y="225829"/>
                  <a:pt x="4541641" y="211224"/>
                  <a:pt x="4593771" y="228600"/>
                </a:cubicBezTo>
                <a:lnTo>
                  <a:pt x="4669971" y="217715"/>
                </a:lnTo>
                <a:cubicBezTo>
                  <a:pt x="4698969" y="213849"/>
                  <a:pt x="4728304" y="212220"/>
                  <a:pt x="4757057" y="206829"/>
                </a:cubicBezTo>
                <a:cubicBezTo>
                  <a:pt x="4786467" y="201315"/>
                  <a:pt x="4814221" y="185057"/>
                  <a:pt x="4844143" y="185057"/>
                </a:cubicBezTo>
                <a:lnTo>
                  <a:pt x="5050971" y="185057"/>
                </a:lnTo>
              </a:path>
            </a:pathLst>
          </a:cu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" name="Date Placeholder 1"/>
          <p:cNvSpPr txBox="1">
            <a:spLocks/>
          </p:cNvSpPr>
          <p:nvPr/>
        </p:nvSpPr>
        <p:spPr bwMode="auto">
          <a:xfrm>
            <a:off x="457200" y="4963237"/>
            <a:ext cx="9567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Launch Site</a:t>
            </a:r>
          </a:p>
        </p:txBody>
      </p:sp>
      <p:cxnSp>
        <p:nvCxnSpPr>
          <p:cNvPr id="62" name="Straight Arrow Connector 31"/>
          <p:cNvCxnSpPr>
            <a:cxnSpLocks noChangeShapeType="1"/>
          </p:cNvCxnSpPr>
          <p:nvPr/>
        </p:nvCxnSpPr>
        <p:spPr bwMode="auto">
          <a:xfrm>
            <a:off x="914400" y="5268037"/>
            <a:ext cx="685800" cy="457200"/>
          </a:xfrm>
          <a:prstGeom prst="straightConnector1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 type="arrow" w="med" len="med"/>
          </a:ln>
          <a:effectLst>
            <a:outerShdw dist="38100" dir="5400000" algn="t" rotWithShape="0">
              <a:sysClr val="window" lastClr="FFFFFF">
                <a:alpha val="84000"/>
              </a:sysClr>
            </a:outerShdw>
          </a:effectLst>
        </p:spPr>
      </p:cxnSp>
      <p:pic>
        <p:nvPicPr>
          <p:cNvPr id="63" name="Picture 62" descr="G:\Graphics\Plum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80000">
            <a:off x="1439688" y="5430355"/>
            <a:ext cx="576361" cy="45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64" name="Picture 63" descr="G:\Pike_Who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00000">
            <a:off x="1711247" y="4884607"/>
            <a:ext cx="311706" cy="57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Date Placeholder 1"/>
          <p:cNvSpPr txBox="1">
            <a:spLocks/>
          </p:cNvSpPr>
          <p:nvPr/>
        </p:nvSpPr>
        <p:spPr bwMode="auto">
          <a:xfrm>
            <a:off x="3608177" y="4456825"/>
            <a:ext cx="255136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noProof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Increase Energy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 Predetermined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Altitude Waypoints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42"/>
          <p:cNvGrpSpPr/>
          <p:nvPr/>
        </p:nvGrpSpPr>
        <p:grpSpPr>
          <a:xfrm>
            <a:off x="941178" y="2275725"/>
            <a:ext cx="3352800" cy="2181100"/>
            <a:chOff x="941178" y="2275725"/>
            <a:chExt cx="3352800" cy="2181100"/>
          </a:xfrm>
        </p:grpSpPr>
        <p:grpSp>
          <p:nvGrpSpPr>
            <p:cNvPr id="5" name="Group 138"/>
            <p:cNvGrpSpPr/>
            <p:nvPr/>
          </p:nvGrpSpPr>
          <p:grpSpPr>
            <a:xfrm>
              <a:off x="941178" y="2275725"/>
              <a:ext cx="2667000" cy="304802"/>
              <a:chOff x="941178" y="2275725"/>
              <a:chExt cx="2667000" cy="304802"/>
            </a:xfrm>
          </p:grpSpPr>
          <p:cxnSp>
            <p:nvCxnSpPr>
              <p:cNvPr id="44" name="Straight Connector 33"/>
              <p:cNvCxnSpPr>
                <a:cxnSpLocks noChangeShapeType="1"/>
              </p:cNvCxnSpPr>
              <p:nvPr/>
            </p:nvCxnSpPr>
            <p:spPr bwMode="auto">
              <a:xfrm flipV="1">
                <a:off x="941178" y="2580525"/>
                <a:ext cx="2667000" cy="2"/>
              </a:xfrm>
              <a:prstGeom prst="line">
                <a:avLst/>
              </a:prstGeom>
              <a:noFill/>
              <a:ln w="31750" cap="rnd" algn="ctr">
                <a:solidFill>
                  <a:srgbClr val="595959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45" name="Date Placeholder 1"/>
              <p:cNvSpPr txBox="1">
                <a:spLocks/>
              </p:cNvSpPr>
              <p:nvPr/>
            </p:nvSpPr>
            <p:spPr bwMode="auto">
              <a:xfrm>
                <a:off x="941178" y="2275725"/>
                <a:ext cx="1192422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Waypoint 2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49" name="Straight Arrow Connector 31"/>
            <p:cNvCxnSpPr>
              <a:cxnSpLocks noChangeShapeType="1"/>
            </p:cNvCxnSpPr>
            <p:nvPr/>
          </p:nvCxnSpPr>
          <p:spPr bwMode="auto">
            <a:xfrm rot="16200000" flipV="1">
              <a:off x="2884278" y="3047125"/>
              <a:ext cx="1828800" cy="990600"/>
            </a:xfrm>
            <a:prstGeom prst="straightConnector1">
              <a:avLst/>
            </a:prstGeom>
            <a:noFill/>
            <a:ln w="12700" algn="ctr">
              <a:solidFill>
                <a:sysClr val="windowText" lastClr="000000"/>
              </a:solidFill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6" name="Group 143"/>
          <p:cNvGrpSpPr/>
          <p:nvPr/>
        </p:nvGrpSpPr>
        <p:grpSpPr>
          <a:xfrm>
            <a:off x="941178" y="1492950"/>
            <a:ext cx="4390843" cy="2963876"/>
            <a:chOff x="941178" y="1492950"/>
            <a:chExt cx="4390843" cy="2963876"/>
          </a:xfrm>
        </p:grpSpPr>
        <p:grpSp>
          <p:nvGrpSpPr>
            <p:cNvPr id="7" name="Group 139"/>
            <p:cNvGrpSpPr/>
            <p:nvPr/>
          </p:nvGrpSpPr>
          <p:grpSpPr>
            <a:xfrm>
              <a:off x="941178" y="1492950"/>
              <a:ext cx="4390843" cy="306388"/>
              <a:chOff x="941178" y="1492950"/>
              <a:chExt cx="4390843" cy="306388"/>
            </a:xfrm>
          </p:grpSpPr>
          <p:cxnSp>
            <p:nvCxnSpPr>
              <p:cNvPr id="46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941178" y="1797750"/>
                <a:ext cx="4390843" cy="1588"/>
              </a:xfrm>
              <a:prstGeom prst="line">
                <a:avLst/>
              </a:prstGeom>
              <a:noFill/>
              <a:ln w="31750" cap="rnd" algn="ctr">
                <a:solidFill>
                  <a:srgbClr val="595959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47" name="Date Placeholder 1"/>
              <p:cNvSpPr txBox="1">
                <a:spLocks/>
              </p:cNvSpPr>
              <p:nvPr/>
            </p:nvSpPr>
            <p:spPr bwMode="auto">
              <a:xfrm>
                <a:off x="941178" y="1492950"/>
                <a:ext cx="1195952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Waypoint 3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50" name="Straight Arrow Connector 31"/>
            <p:cNvCxnSpPr>
              <a:cxnSpLocks noChangeShapeType="1"/>
            </p:cNvCxnSpPr>
            <p:nvPr/>
          </p:nvCxnSpPr>
          <p:spPr bwMode="auto">
            <a:xfrm rot="5400000" flipH="1" flipV="1">
              <a:off x="3335238" y="3128082"/>
              <a:ext cx="2657486" cy="1"/>
            </a:xfrm>
            <a:prstGeom prst="straightConnector1">
              <a:avLst/>
            </a:prstGeom>
            <a:noFill/>
            <a:ln w="12700" algn="ctr">
              <a:solidFill>
                <a:sysClr val="windowText" lastClr="000000"/>
              </a:solidFill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55" name="Date Placeholder 1"/>
          <p:cNvSpPr txBox="1">
            <a:spLocks/>
          </p:cNvSpPr>
          <p:nvPr/>
        </p:nvSpPr>
        <p:spPr bwMode="auto">
          <a:xfrm>
            <a:off x="712578" y="1192925"/>
            <a:ext cx="2895600" cy="2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Final Target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Altitude (one mile)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88778" y="1485025"/>
            <a:ext cx="6629400" cy="0"/>
          </a:xfrm>
          <a:prstGeom prst="line">
            <a:avLst/>
          </a:prstGeom>
          <a:noFill/>
          <a:ln w="38100" cap="flat" cmpd="dbl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</a:ln>
          <a:effectLst/>
        </p:spPr>
      </p:cxnSp>
      <p:grpSp>
        <p:nvGrpSpPr>
          <p:cNvPr id="8" name="Group 125"/>
          <p:cNvGrpSpPr/>
          <p:nvPr/>
        </p:nvGrpSpPr>
        <p:grpSpPr>
          <a:xfrm>
            <a:off x="4675670" y="1256263"/>
            <a:ext cx="4094390" cy="708457"/>
            <a:chOff x="4675670" y="1256263"/>
            <a:chExt cx="4094390" cy="708457"/>
          </a:xfrm>
        </p:grpSpPr>
        <p:sp>
          <p:nvSpPr>
            <p:cNvPr id="57" name="Date Placeholder 1"/>
            <p:cNvSpPr txBox="1">
              <a:spLocks/>
            </p:cNvSpPr>
            <p:nvPr/>
          </p:nvSpPr>
          <p:spPr bwMode="auto">
            <a:xfrm>
              <a:off x="7494378" y="1256425"/>
              <a:ext cx="1275682" cy="685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Final Dispersion Envelope</a:t>
              </a:r>
            </a:p>
          </p:txBody>
        </p:sp>
        <p:cxnSp>
          <p:nvCxnSpPr>
            <p:cNvPr id="58" name="Straight Arrow Connector 31"/>
            <p:cNvCxnSpPr>
              <a:cxnSpLocks noChangeShapeType="1"/>
            </p:cNvCxnSpPr>
            <p:nvPr/>
          </p:nvCxnSpPr>
          <p:spPr bwMode="auto">
            <a:xfrm rot="10800000">
              <a:off x="6960978" y="1561226"/>
              <a:ext cx="533402" cy="76203"/>
            </a:xfrm>
            <a:prstGeom prst="straightConnector1">
              <a:avLst/>
            </a:prstGeom>
            <a:noFill/>
            <a:ln w="12700" algn="ctr">
              <a:solidFill>
                <a:sysClr val="windowText" lastClr="000000"/>
              </a:solidFill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pic>
          <p:nvPicPr>
            <p:cNvPr id="59" name="Picture 5" descr="G:\Graphics\Envelope 4.png"/>
            <p:cNvPicPr>
              <a:picLocks noChangeAspect="1" noChangeArrowheads="1"/>
            </p:cNvPicPr>
            <p:nvPr/>
          </p:nvPicPr>
          <p:blipFill>
            <a:blip r:embed="rId7" cstate="print">
              <a:extLst/>
            </a:blip>
            <a:srcRect/>
            <a:stretch>
              <a:fillRect/>
            </a:stretch>
          </p:blipFill>
          <p:spPr bwMode="auto">
            <a:xfrm rot="120000">
              <a:off x="4675670" y="1256263"/>
              <a:ext cx="2209463" cy="708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54"/>
          <p:cNvGrpSpPr/>
          <p:nvPr/>
        </p:nvGrpSpPr>
        <p:grpSpPr>
          <a:xfrm>
            <a:off x="6757779" y="2094625"/>
            <a:ext cx="2109662" cy="685799"/>
            <a:chOff x="6757779" y="2094625"/>
            <a:chExt cx="2109662" cy="685799"/>
          </a:xfrm>
        </p:grpSpPr>
        <p:sp>
          <p:nvSpPr>
            <p:cNvPr id="146" name="Date Placeholder 1"/>
            <p:cNvSpPr txBox="1">
              <a:spLocks/>
            </p:cNvSpPr>
            <p:nvPr/>
          </p:nvSpPr>
          <p:spPr bwMode="auto">
            <a:xfrm>
              <a:off x="7591759" y="2094625"/>
              <a:ext cx="1275682" cy="685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New Dispersion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Envelope</a:t>
              </a:r>
            </a:p>
          </p:txBody>
        </p:sp>
        <p:cxnSp>
          <p:nvCxnSpPr>
            <p:cNvPr id="147" name="Straight Arrow Connector 31"/>
            <p:cNvCxnSpPr>
              <a:cxnSpLocks noChangeShapeType="1"/>
              <a:stCxn id="146" idx="1"/>
            </p:cNvCxnSpPr>
            <p:nvPr/>
          </p:nvCxnSpPr>
          <p:spPr bwMode="auto">
            <a:xfrm rot="10800000">
              <a:off x="6757779" y="2142125"/>
              <a:ext cx="833981" cy="295400"/>
            </a:xfrm>
            <a:prstGeom prst="straightConnector1">
              <a:avLst/>
            </a:prstGeom>
            <a:noFill/>
            <a:ln w="12700" algn="ctr">
              <a:solidFill>
                <a:sysClr val="windowText" lastClr="000000"/>
              </a:solidFill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10" name="Group 158"/>
          <p:cNvGrpSpPr/>
          <p:nvPr/>
        </p:nvGrpSpPr>
        <p:grpSpPr>
          <a:xfrm>
            <a:off x="6805738" y="1660159"/>
            <a:ext cx="2109662" cy="685799"/>
            <a:chOff x="6757779" y="2094625"/>
            <a:chExt cx="2109662" cy="685799"/>
          </a:xfrm>
        </p:grpSpPr>
        <p:sp>
          <p:nvSpPr>
            <p:cNvPr id="160" name="Date Placeholder 1"/>
            <p:cNvSpPr txBox="1">
              <a:spLocks/>
            </p:cNvSpPr>
            <p:nvPr/>
          </p:nvSpPr>
          <p:spPr bwMode="auto">
            <a:xfrm>
              <a:off x="7591759" y="2094625"/>
              <a:ext cx="1275682" cy="685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New Dispersion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Envelope</a:t>
              </a:r>
            </a:p>
          </p:txBody>
        </p:sp>
        <p:cxnSp>
          <p:nvCxnSpPr>
            <p:cNvPr id="161" name="Straight Arrow Connector 31"/>
            <p:cNvCxnSpPr>
              <a:cxnSpLocks noChangeShapeType="1"/>
              <a:stCxn id="160" idx="1"/>
            </p:cNvCxnSpPr>
            <p:nvPr/>
          </p:nvCxnSpPr>
          <p:spPr bwMode="auto">
            <a:xfrm rot="10800000">
              <a:off x="6757779" y="2142125"/>
              <a:ext cx="833981" cy="295400"/>
            </a:xfrm>
            <a:prstGeom prst="straightConnector1">
              <a:avLst/>
            </a:prstGeom>
            <a:noFill/>
            <a:ln w="12700" algn="ctr">
              <a:solidFill>
                <a:sysClr val="windowText" lastClr="000000"/>
              </a:solidFill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11" name="Group 136"/>
          <p:cNvGrpSpPr/>
          <p:nvPr/>
        </p:nvGrpSpPr>
        <p:grpSpPr>
          <a:xfrm>
            <a:off x="941178" y="3449400"/>
            <a:ext cx="1878222" cy="306388"/>
            <a:chOff x="941178" y="3390025"/>
            <a:chExt cx="1878222" cy="306388"/>
          </a:xfrm>
        </p:grpSpPr>
        <p:cxnSp>
          <p:nvCxnSpPr>
            <p:cNvPr id="42" name="Straight Connector 33"/>
            <p:cNvCxnSpPr>
              <a:cxnSpLocks noChangeShapeType="1"/>
            </p:cNvCxnSpPr>
            <p:nvPr/>
          </p:nvCxnSpPr>
          <p:spPr bwMode="auto">
            <a:xfrm>
              <a:off x="941178" y="3694825"/>
              <a:ext cx="1878222" cy="1588"/>
            </a:xfrm>
            <a:prstGeom prst="line">
              <a:avLst/>
            </a:prstGeom>
            <a:noFill/>
            <a:ln w="31750" cap="rnd" algn="ctr">
              <a:solidFill>
                <a:srgbClr val="595959"/>
              </a:solidFill>
              <a:prstDash val="sysDot"/>
              <a:round/>
              <a:headEnd/>
              <a:tailEnd/>
            </a:ln>
          </p:spPr>
        </p:cxnSp>
        <p:sp>
          <p:nvSpPr>
            <p:cNvPr id="43" name="Date Placeholder 1"/>
            <p:cNvSpPr txBox="1">
              <a:spLocks/>
            </p:cNvSpPr>
            <p:nvPr/>
          </p:nvSpPr>
          <p:spPr bwMode="auto">
            <a:xfrm>
              <a:off x="941178" y="3390025"/>
              <a:ext cx="119595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Waypoint 1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1" name="Straight Arrow Connector 31"/>
          <p:cNvCxnSpPr>
            <a:cxnSpLocks noChangeShapeType="1"/>
          </p:cNvCxnSpPr>
          <p:nvPr/>
        </p:nvCxnSpPr>
        <p:spPr bwMode="auto">
          <a:xfrm rot="10800000">
            <a:off x="2514600" y="3771025"/>
            <a:ext cx="1093578" cy="838200"/>
          </a:xfrm>
          <a:prstGeom prst="straightConnector1">
            <a:avLst/>
          </a:prstGeom>
          <a:noFill/>
          <a:ln w="12700" algn="ctr">
            <a:solidFill>
              <a:sysClr val="windowText" lastClr="000000"/>
            </a:solidFill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70" name="Picture 169" descr="G:\Pike_Who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80000">
            <a:off x="2329272" y="3355248"/>
            <a:ext cx="312208" cy="5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56"/>
          <p:cNvGrpSpPr/>
          <p:nvPr/>
        </p:nvGrpSpPr>
        <p:grpSpPr>
          <a:xfrm rot="1320000">
            <a:off x="3100514" y="2187199"/>
            <a:ext cx="360542" cy="616824"/>
            <a:chOff x="2334576" y="3048000"/>
            <a:chExt cx="360542" cy="616824"/>
          </a:xfrm>
        </p:grpSpPr>
        <p:pic>
          <p:nvPicPr>
            <p:cNvPr id="174" name="Picture 173" descr="G:\Pike_Whol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560000">
              <a:off x="2382910" y="3048000"/>
              <a:ext cx="312208" cy="5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" name="Freeform 174"/>
            <p:cNvSpPr/>
            <p:nvPr/>
          </p:nvSpPr>
          <p:spPr>
            <a:xfrm>
              <a:off x="2334576" y="3532238"/>
              <a:ext cx="67935" cy="90674"/>
            </a:xfrm>
            <a:custGeom>
              <a:avLst/>
              <a:gdLst>
                <a:gd name="connsiteX0" fmla="*/ 133350 w 135870"/>
                <a:gd name="connsiteY0" fmla="*/ 187 h 168716"/>
                <a:gd name="connsiteX1" fmla="*/ 95250 w 135870"/>
                <a:gd name="connsiteY1" fmla="*/ 23999 h 168716"/>
                <a:gd name="connsiteX2" fmla="*/ 80963 w 135870"/>
                <a:gd name="connsiteY2" fmla="*/ 38287 h 168716"/>
                <a:gd name="connsiteX3" fmla="*/ 52388 w 135870"/>
                <a:gd name="connsiteY3" fmla="*/ 57337 h 168716"/>
                <a:gd name="connsiteX4" fmla="*/ 28575 w 135870"/>
                <a:gd name="connsiteY4" fmla="*/ 76387 h 168716"/>
                <a:gd name="connsiteX5" fmla="*/ 0 w 135870"/>
                <a:gd name="connsiteY5" fmla="*/ 95437 h 168716"/>
                <a:gd name="connsiteX6" fmla="*/ 14288 w 135870"/>
                <a:gd name="connsiteY6" fmla="*/ 124012 h 168716"/>
                <a:gd name="connsiteX7" fmla="*/ 19050 w 135870"/>
                <a:gd name="connsiteY7" fmla="*/ 143062 h 168716"/>
                <a:gd name="connsiteX8" fmla="*/ 42863 w 135870"/>
                <a:gd name="connsiteY8" fmla="*/ 147824 h 168716"/>
                <a:gd name="connsiteX9" fmla="*/ 47625 w 135870"/>
                <a:gd name="connsiteY9" fmla="*/ 162112 h 168716"/>
                <a:gd name="connsiteX10" fmla="*/ 71438 w 135870"/>
                <a:gd name="connsiteY10" fmla="*/ 152587 h 168716"/>
                <a:gd name="connsiteX11" fmla="*/ 85725 w 135870"/>
                <a:gd name="connsiteY11" fmla="*/ 147824 h 168716"/>
                <a:gd name="connsiteX12" fmla="*/ 90488 w 135870"/>
                <a:gd name="connsiteY12" fmla="*/ 104962 h 168716"/>
                <a:gd name="connsiteX13" fmla="*/ 104775 w 135870"/>
                <a:gd name="connsiteY13" fmla="*/ 95437 h 168716"/>
                <a:gd name="connsiteX14" fmla="*/ 114300 w 135870"/>
                <a:gd name="connsiteY14" fmla="*/ 81149 h 168716"/>
                <a:gd name="connsiteX15" fmla="*/ 119063 w 135870"/>
                <a:gd name="connsiteY15" fmla="*/ 52574 h 168716"/>
                <a:gd name="connsiteX16" fmla="*/ 128588 w 135870"/>
                <a:gd name="connsiteY16" fmla="*/ 38287 h 168716"/>
                <a:gd name="connsiteX17" fmla="*/ 133350 w 135870"/>
                <a:gd name="connsiteY17" fmla="*/ 187 h 16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5870" h="168716">
                  <a:moveTo>
                    <a:pt x="133350" y="187"/>
                  </a:moveTo>
                  <a:cubicBezTo>
                    <a:pt x="127794" y="-2194"/>
                    <a:pt x="101531" y="18765"/>
                    <a:pt x="95250" y="23999"/>
                  </a:cubicBezTo>
                  <a:cubicBezTo>
                    <a:pt x="90076" y="28311"/>
                    <a:pt x="86279" y="34152"/>
                    <a:pt x="80963" y="38287"/>
                  </a:cubicBezTo>
                  <a:cubicBezTo>
                    <a:pt x="71927" y="45315"/>
                    <a:pt x="52388" y="57337"/>
                    <a:pt x="52388" y="57337"/>
                  </a:cubicBezTo>
                  <a:cubicBezTo>
                    <a:pt x="25092" y="98280"/>
                    <a:pt x="61438" y="50097"/>
                    <a:pt x="28575" y="76387"/>
                  </a:cubicBezTo>
                  <a:cubicBezTo>
                    <a:pt x="-1325" y="100307"/>
                    <a:pt x="43751" y="84498"/>
                    <a:pt x="0" y="95437"/>
                  </a:cubicBezTo>
                  <a:cubicBezTo>
                    <a:pt x="10435" y="111090"/>
                    <a:pt x="9359" y="106760"/>
                    <a:pt x="14288" y="124012"/>
                  </a:cubicBezTo>
                  <a:cubicBezTo>
                    <a:pt x="16086" y="130306"/>
                    <a:pt x="14022" y="138872"/>
                    <a:pt x="19050" y="143062"/>
                  </a:cubicBezTo>
                  <a:cubicBezTo>
                    <a:pt x="25269" y="148244"/>
                    <a:pt x="34925" y="146237"/>
                    <a:pt x="42863" y="147824"/>
                  </a:cubicBezTo>
                  <a:cubicBezTo>
                    <a:pt x="44450" y="152587"/>
                    <a:pt x="44075" y="158562"/>
                    <a:pt x="47625" y="162112"/>
                  </a:cubicBezTo>
                  <a:cubicBezTo>
                    <a:pt x="64238" y="178725"/>
                    <a:pt x="62668" y="159603"/>
                    <a:pt x="71438" y="152587"/>
                  </a:cubicBezTo>
                  <a:cubicBezTo>
                    <a:pt x="75358" y="149451"/>
                    <a:pt x="80963" y="149412"/>
                    <a:pt x="85725" y="147824"/>
                  </a:cubicBezTo>
                  <a:cubicBezTo>
                    <a:pt x="87313" y="133537"/>
                    <a:pt x="85575" y="118472"/>
                    <a:pt x="90488" y="104962"/>
                  </a:cubicBezTo>
                  <a:cubicBezTo>
                    <a:pt x="92444" y="99583"/>
                    <a:pt x="100728" y="99484"/>
                    <a:pt x="104775" y="95437"/>
                  </a:cubicBezTo>
                  <a:cubicBezTo>
                    <a:pt x="108822" y="91389"/>
                    <a:pt x="111125" y="85912"/>
                    <a:pt x="114300" y="81149"/>
                  </a:cubicBezTo>
                  <a:cubicBezTo>
                    <a:pt x="115888" y="71624"/>
                    <a:pt x="116009" y="61735"/>
                    <a:pt x="119063" y="52574"/>
                  </a:cubicBezTo>
                  <a:cubicBezTo>
                    <a:pt x="120873" y="47144"/>
                    <a:pt x="126028" y="43406"/>
                    <a:pt x="128588" y="38287"/>
                  </a:cubicBezTo>
                  <a:cubicBezTo>
                    <a:pt x="134354" y="26755"/>
                    <a:pt x="138906" y="2568"/>
                    <a:pt x="133350" y="187"/>
                  </a:cubicBezTo>
                  <a:close/>
                </a:path>
              </a:pathLst>
            </a:custGeom>
            <a:ln w="31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Freeform 175"/>
            <p:cNvSpPr/>
            <p:nvPr/>
          </p:nvSpPr>
          <p:spPr>
            <a:xfrm rot="-1200000">
              <a:off x="2394790" y="3574150"/>
              <a:ext cx="67935" cy="90674"/>
            </a:xfrm>
            <a:custGeom>
              <a:avLst/>
              <a:gdLst>
                <a:gd name="connsiteX0" fmla="*/ 133350 w 135870"/>
                <a:gd name="connsiteY0" fmla="*/ 187 h 168716"/>
                <a:gd name="connsiteX1" fmla="*/ 95250 w 135870"/>
                <a:gd name="connsiteY1" fmla="*/ 23999 h 168716"/>
                <a:gd name="connsiteX2" fmla="*/ 80963 w 135870"/>
                <a:gd name="connsiteY2" fmla="*/ 38287 h 168716"/>
                <a:gd name="connsiteX3" fmla="*/ 52388 w 135870"/>
                <a:gd name="connsiteY3" fmla="*/ 57337 h 168716"/>
                <a:gd name="connsiteX4" fmla="*/ 28575 w 135870"/>
                <a:gd name="connsiteY4" fmla="*/ 76387 h 168716"/>
                <a:gd name="connsiteX5" fmla="*/ 0 w 135870"/>
                <a:gd name="connsiteY5" fmla="*/ 95437 h 168716"/>
                <a:gd name="connsiteX6" fmla="*/ 14288 w 135870"/>
                <a:gd name="connsiteY6" fmla="*/ 124012 h 168716"/>
                <a:gd name="connsiteX7" fmla="*/ 19050 w 135870"/>
                <a:gd name="connsiteY7" fmla="*/ 143062 h 168716"/>
                <a:gd name="connsiteX8" fmla="*/ 42863 w 135870"/>
                <a:gd name="connsiteY8" fmla="*/ 147824 h 168716"/>
                <a:gd name="connsiteX9" fmla="*/ 47625 w 135870"/>
                <a:gd name="connsiteY9" fmla="*/ 162112 h 168716"/>
                <a:gd name="connsiteX10" fmla="*/ 71438 w 135870"/>
                <a:gd name="connsiteY10" fmla="*/ 152587 h 168716"/>
                <a:gd name="connsiteX11" fmla="*/ 85725 w 135870"/>
                <a:gd name="connsiteY11" fmla="*/ 147824 h 168716"/>
                <a:gd name="connsiteX12" fmla="*/ 90488 w 135870"/>
                <a:gd name="connsiteY12" fmla="*/ 104962 h 168716"/>
                <a:gd name="connsiteX13" fmla="*/ 104775 w 135870"/>
                <a:gd name="connsiteY13" fmla="*/ 95437 h 168716"/>
                <a:gd name="connsiteX14" fmla="*/ 114300 w 135870"/>
                <a:gd name="connsiteY14" fmla="*/ 81149 h 168716"/>
                <a:gd name="connsiteX15" fmla="*/ 119063 w 135870"/>
                <a:gd name="connsiteY15" fmla="*/ 52574 h 168716"/>
                <a:gd name="connsiteX16" fmla="*/ 128588 w 135870"/>
                <a:gd name="connsiteY16" fmla="*/ 38287 h 168716"/>
                <a:gd name="connsiteX17" fmla="*/ 133350 w 135870"/>
                <a:gd name="connsiteY17" fmla="*/ 187 h 16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5870" h="168716">
                  <a:moveTo>
                    <a:pt x="133350" y="187"/>
                  </a:moveTo>
                  <a:cubicBezTo>
                    <a:pt x="127794" y="-2194"/>
                    <a:pt x="101531" y="18765"/>
                    <a:pt x="95250" y="23999"/>
                  </a:cubicBezTo>
                  <a:cubicBezTo>
                    <a:pt x="90076" y="28311"/>
                    <a:pt x="86279" y="34152"/>
                    <a:pt x="80963" y="38287"/>
                  </a:cubicBezTo>
                  <a:cubicBezTo>
                    <a:pt x="71927" y="45315"/>
                    <a:pt x="52388" y="57337"/>
                    <a:pt x="52388" y="57337"/>
                  </a:cubicBezTo>
                  <a:cubicBezTo>
                    <a:pt x="25092" y="98280"/>
                    <a:pt x="61438" y="50097"/>
                    <a:pt x="28575" y="76387"/>
                  </a:cubicBezTo>
                  <a:cubicBezTo>
                    <a:pt x="-1325" y="100307"/>
                    <a:pt x="43751" y="84498"/>
                    <a:pt x="0" y="95437"/>
                  </a:cubicBezTo>
                  <a:cubicBezTo>
                    <a:pt x="10435" y="111090"/>
                    <a:pt x="9359" y="106760"/>
                    <a:pt x="14288" y="124012"/>
                  </a:cubicBezTo>
                  <a:cubicBezTo>
                    <a:pt x="16086" y="130306"/>
                    <a:pt x="14022" y="138872"/>
                    <a:pt x="19050" y="143062"/>
                  </a:cubicBezTo>
                  <a:cubicBezTo>
                    <a:pt x="25269" y="148244"/>
                    <a:pt x="34925" y="146237"/>
                    <a:pt x="42863" y="147824"/>
                  </a:cubicBezTo>
                  <a:cubicBezTo>
                    <a:pt x="44450" y="152587"/>
                    <a:pt x="44075" y="158562"/>
                    <a:pt x="47625" y="162112"/>
                  </a:cubicBezTo>
                  <a:cubicBezTo>
                    <a:pt x="64238" y="178725"/>
                    <a:pt x="62668" y="159603"/>
                    <a:pt x="71438" y="152587"/>
                  </a:cubicBezTo>
                  <a:cubicBezTo>
                    <a:pt x="75358" y="149451"/>
                    <a:pt x="80963" y="149412"/>
                    <a:pt x="85725" y="147824"/>
                  </a:cubicBezTo>
                  <a:cubicBezTo>
                    <a:pt x="87313" y="133537"/>
                    <a:pt x="85575" y="118472"/>
                    <a:pt x="90488" y="104962"/>
                  </a:cubicBezTo>
                  <a:cubicBezTo>
                    <a:pt x="92444" y="99583"/>
                    <a:pt x="100728" y="99484"/>
                    <a:pt x="104775" y="95437"/>
                  </a:cubicBezTo>
                  <a:cubicBezTo>
                    <a:pt x="108822" y="91389"/>
                    <a:pt x="111125" y="85912"/>
                    <a:pt x="114300" y="81149"/>
                  </a:cubicBezTo>
                  <a:cubicBezTo>
                    <a:pt x="115888" y="71624"/>
                    <a:pt x="116009" y="61735"/>
                    <a:pt x="119063" y="52574"/>
                  </a:cubicBezTo>
                  <a:cubicBezTo>
                    <a:pt x="120873" y="47144"/>
                    <a:pt x="126028" y="43406"/>
                    <a:pt x="128588" y="38287"/>
                  </a:cubicBezTo>
                  <a:cubicBezTo>
                    <a:pt x="134354" y="26755"/>
                    <a:pt x="138906" y="2568"/>
                    <a:pt x="133350" y="187"/>
                  </a:cubicBezTo>
                  <a:close/>
                </a:path>
              </a:pathLst>
            </a:custGeom>
            <a:ln w="31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60"/>
          <p:cNvGrpSpPr/>
          <p:nvPr/>
        </p:nvGrpSpPr>
        <p:grpSpPr>
          <a:xfrm rot="2820000">
            <a:off x="4523132" y="1476869"/>
            <a:ext cx="360542" cy="616824"/>
            <a:chOff x="2334576" y="3048000"/>
            <a:chExt cx="360542" cy="616824"/>
          </a:xfrm>
        </p:grpSpPr>
        <p:pic>
          <p:nvPicPr>
            <p:cNvPr id="184" name="Picture 183" descr="G:\Pike_Whol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560000">
              <a:off x="2382910" y="3048000"/>
              <a:ext cx="312208" cy="5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" name="Freeform 184"/>
            <p:cNvSpPr/>
            <p:nvPr/>
          </p:nvSpPr>
          <p:spPr>
            <a:xfrm>
              <a:off x="2334576" y="3532238"/>
              <a:ext cx="67935" cy="90674"/>
            </a:xfrm>
            <a:custGeom>
              <a:avLst/>
              <a:gdLst>
                <a:gd name="connsiteX0" fmla="*/ 133350 w 135870"/>
                <a:gd name="connsiteY0" fmla="*/ 187 h 168716"/>
                <a:gd name="connsiteX1" fmla="*/ 95250 w 135870"/>
                <a:gd name="connsiteY1" fmla="*/ 23999 h 168716"/>
                <a:gd name="connsiteX2" fmla="*/ 80963 w 135870"/>
                <a:gd name="connsiteY2" fmla="*/ 38287 h 168716"/>
                <a:gd name="connsiteX3" fmla="*/ 52388 w 135870"/>
                <a:gd name="connsiteY3" fmla="*/ 57337 h 168716"/>
                <a:gd name="connsiteX4" fmla="*/ 28575 w 135870"/>
                <a:gd name="connsiteY4" fmla="*/ 76387 h 168716"/>
                <a:gd name="connsiteX5" fmla="*/ 0 w 135870"/>
                <a:gd name="connsiteY5" fmla="*/ 95437 h 168716"/>
                <a:gd name="connsiteX6" fmla="*/ 14288 w 135870"/>
                <a:gd name="connsiteY6" fmla="*/ 124012 h 168716"/>
                <a:gd name="connsiteX7" fmla="*/ 19050 w 135870"/>
                <a:gd name="connsiteY7" fmla="*/ 143062 h 168716"/>
                <a:gd name="connsiteX8" fmla="*/ 42863 w 135870"/>
                <a:gd name="connsiteY8" fmla="*/ 147824 h 168716"/>
                <a:gd name="connsiteX9" fmla="*/ 47625 w 135870"/>
                <a:gd name="connsiteY9" fmla="*/ 162112 h 168716"/>
                <a:gd name="connsiteX10" fmla="*/ 71438 w 135870"/>
                <a:gd name="connsiteY10" fmla="*/ 152587 h 168716"/>
                <a:gd name="connsiteX11" fmla="*/ 85725 w 135870"/>
                <a:gd name="connsiteY11" fmla="*/ 147824 h 168716"/>
                <a:gd name="connsiteX12" fmla="*/ 90488 w 135870"/>
                <a:gd name="connsiteY12" fmla="*/ 104962 h 168716"/>
                <a:gd name="connsiteX13" fmla="*/ 104775 w 135870"/>
                <a:gd name="connsiteY13" fmla="*/ 95437 h 168716"/>
                <a:gd name="connsiteX14" fmla="*/ 114300 w 135870"/>
                <a:gd name="connsiteY14" fmla="*/ 81149 h 168716"/>
                <a:gd name="connsiteX15" fmla="*/ 119063 w 135870"/>
                <a:gd name="connsiteY15" fmla="*/ 52574 h 168716"/>
                <a:gd name="connsiteX16" fmla="*/ 128588 w 135870"/>
                <a:gd name="connsiteY16" fmla="*/ 38287 h 168716"/>
                <a:gd name="connsiteX17" fmla="*/ 133350 w 135870"/>
                <a:gd name="connsiteY17" fmla="*/ 187 h 16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5870" h="168716">
                  <a:moveTo>
                    <a:pt x="133350" y="187"/>
                  </a:moveTo>
                  <a:cubicBezTo>
                    <a:pt x="127794" y="-2194"/>
                    <a:pt x="101531" y="18765"/>
                    <a:pt x="95250" y="23999"/>
                  </a:cubicBezTo>
                  <a:cubicBezTo>
                    <a:pt x="90076" y="28311"/>
                    <a:pt x="86279" y="34152"/>
                    <a:pt x="80963" y="38287"/>
                  </a:cubicBezTo>
                  <a:cubicBezTo>
                    <a:pt x="71927" y="45315"/>
                    <a:pt x="52388" y="57337"/>
                    <a:pt x="52388" y="57337"/>
                  </a:cubicBezTo>
                  <a:cubicBezTo>
                    <a:pt x="25092" y="98280"/>
                    <a:pt x="61438" y="50097"/>
                    <a:pt x="28575" y="76387"/>
                  </a:cubicBezTo>
                  <a:cubicBezTo>
                    <a:pt x="-1325" y="100307"/>
                    <a:pt x="43751" y="84498"/>
                    <a:pt x="0" y="95437"/>
                  </a:cubicBezTo>
                  <a:cubicBezTo>
                    <a:pt x="10435" y="111090"/>
                    <a:pt x="9359" y="106760"/>
                    <a:pt x="14288" y="124012"/>
                  </a:cubicBezTo>
                  <a:cubicBezTo>
                    <a:pt x="16086" y="130306"/>
                    <a:pt x="14022" y="138872"/>
                    <a:pt x="19050" y="143062"/>
                  </a:cubicBezTo>
                  <a:cubicBezTo>
                    <a:pt x="25269" y="148244"/>
                    <a:pt x="34925" y="146237"/>
                    <a:pt x="42863" y="147824"/>
                  </a:cubicBezTo>
                  <a:cubicBezTo>
                    <a:pt x="44450" y="152587"/>
                    <a:pt x="44075" y="158562"/>
                    <a:pt x="47625" y="162112"/>
                  </a:cubicBezTo>
                  <a:cubicBezTo>
                    <a:pt x="64238" y="178725"/>
                    <a:pt x="62668" y="159603"/>
                    <a:pt x="71438" y="152587"/>
                  </a:cubicBezTo>
                  <a:cubicBezTo>
                    <a:pt x="75358" y="149451"/>
                    <a:pt x="80963" y="149412"/>
                    <a:pt x="85725" y="147824"/>
                  </a:cubicBezTo>
                  <a:cubicBezTo>
                    <a:pt x="87313" y="133537"/>
                    <a:pt x="85575" y="118472"/>
                    <a:pt x="90488" y="104962"/>
                  </a:cubicBezTo>
                  <a:cubicBezTo>
                    <a:pt x="92444" y="99583"/>
                    <a:pt x="100728" y="99484"/>
                    <a:pt x="104775" y="95437"/>
                  </a:cubicBezTo>
                  <a:cubicBezTo>
                    <a:pt x="108822" y="91389"/>
                    <a:pt x="111125" y="85912"/>
                    <a:pt x="114300" y="81149"/>
                  </a:cubicBezTo>
                  <a:cubicBezTo>
                    <a:pt x="115888" y="71624"/>
                    <a:pt x="116009" y="61735"/>
                    <a:pt x="119063" y="52574"/>
                  </a:cubicBezTo>
                  <a:cubicBezTo>
                    <a:pt x="120873" y="47144"/>
                    <a:pt x="126028" y="43406"/>
                    <a:pt x="128588" y="38287"/>
                  </a:cubicBezTo>
                  <a:cubicBezTo>
                    <a:pt x="134354" y="26755"/>
                    <a:pt x="138906" y="2568"/>
                    <a:pt x="133350" y="187"/>
                  </a:cubicBezTo>
                  <a:close/>
                </a:path>
              </a:pathLst>
            </a:custGeom>
            <a:ln w="31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Freeform 185"/>
            <p:cNvSpPr/>
            <p:nvPr/>
          </p:nvSpPr>
          <p:spPr>
            <a:xfrm rot="-1200000">
              <a:off x="2394790" y="3574150"/>
              <a:ext cx="67935" cy="90674"/>
            </a:xfrm>
            <a:custGeom>
              <a:avLst/>
              <a:gdLst>
                <a:gd name="connsiteX0" fmla="*/ 133350 w 135870"/>
                <a:gd name="connsiteY0" fmla="*/ 187 h 168716"/>
                <a:gd name="connsiteX1" fmla="*/ 95250 w 135870"/>
                <a:gd name="connsiteY1" fmla="*/ 23999 h 168716"/>
                <a:gd name="connsiteX2" fmla="*/ 80963 w 135870"/>
                <a:gd name="connsiteY2" fmla="*/ 38287 h 168716"/>
                <a:gd name="connsiteX3" fmla="*/ 52388 w 135870"/>
                <a:gd name="connsiteY3" fmla="*/ 57337 h 168716"/>
                <a:gd name="connsiteX4" fmla="*/ 28575 w 135870"/>
                <a:gd name="connsiteY4" fmla="*/ 76387 h 168716"/>
                <a:gd name="connsiteX5" fmla="*/ 0 w 135870"/>
                <a:gd name="connsiteY5" fmla="*/ 95437 h 168716"/>
                <a:gd name="connsiteX6" fmla="*/ 14288 w 135870"/>
                <a:gd name="connsiteY6" fmla="*/ 124012 h 168716"/>
                <a:gd name="connsiteX7" fmla="*/ 19050 w 135870"/>
                <a:gd name="connsiteY7" fmla="*/ 143062 h 168716"/>
                <a:gd name="connsiteX8" fmla="*/ 42863 w 135870"/>
                <a:gd name="connsiteY8" fmla="*/ 147824 h 168716"/>
                <a:gd name="connsiteX9" fmla="*/ 47625 w 135870"/>
                <a:gd name="connsiteY9" fmla="*/ 162112 h 168716"/>
                <a:gd name="connsiteX10" fmla="*/ 71438 w 135870"/>
                <a:gd name="connsiteY10" fmla="*/ 152587 h 168716"/>
                <a:gd name="connsiteX11" fmla="*/ 85725 w 135870"/>
                <a:gd name="connsiteY11" fmla="*/ 147824 h 168716"/>
                <a:gd name="connsiteX12" fmla="*/ 90488 w 135870"/>
                <a:gd name="connsiteY12" fmla="*/ 104962 h 168716"/>
                <a:gd name="connsiteX13" fmla="*/ 104775 w 135870"/>
                <a:gd name="connsiteY13" fmla="*/ 95437 h 168716"/>
                <a:gd name="connsiteX14" fmla="*/ 114300 w 135870"/>
                <a:gd name="connsiteY14" fmla="*/ 81149 h 168716"/>
                <a:gd name="connsiteX15" fmla="*/ 119063 w 135870"/>
                <a:gd name="connsiteY15" fmla="*/ 52574 h 168716"/>
                <a:gd name="connsiteX16" fmla="*/ 128588 w 135870"/>
                <a:gd name="connsiteY16" fmla="*/ 38287 h 168716"/>
                <a:gd name="connsiteX17" fmla="*/ 133350 w 135870"/>
                <a:gd name="connsiteY17" fmla="*/ 187 h 16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5870" h="168716">
                  <a:moveTo>
                    <a:pt x="133350" y="187"/>
                  </a:moveTo>
                  <a:cubicBezTo>
                    <a:pt x="127794" y="-2194"/>
                    <a:pt x="101531" y="18765"/>
                    <a:pt x="95250" y="23999"/>
                  </a:cubicBezTo>
                  <a:cubicBezTo>
                    <a:pt x="90076" y="28311"/>
                    <a:pt x="86279" y="34152"/>
                    <a:pt x="80963" y="38287"/>
                  </a:cubicBezTo>
                  <a:cubicBezTo>
                    <a:pt x="71927" y="45315"/>
                    <a:pt x="52388" y="57337"/>
                    <a:pt x="52388" y="57337"/>
                  </a:cubicBezTo>
                  <a:cubicBezTo>
                    <a:pt x="25092" y="98280"/>
                    <a:pt x="61438" y="50097"/>
                    <a:pt x="28575" y="76387"/>
                  </a:cubicBezTo>
                  <a:cubicBezTo>
                    <a:pt x="-1325" y="100307"/>
                    <a:pt x="43751" y="84498"/>
                    <a:pt x="0" y="95437"/>
                  </a:cubicBezTo>
                  <a:cubicBezTo>
                    <a:pt x="10435" y="111090"/>
                    <a:pt x="9359" y="106760"/>
                    <a:pt x="14288" y="124012"/>
                  </a:cubicBezTo>
                  <a:cubicBezTo>
                    <a:pt x="16086" y="130306"/>
                    <a:pt x="14022" y="138872"/>
                    <a:pt x="19050" y="143062"/>
                  </a:cubicBezTo>
                  <a:cubicBezTo>
                    <a:pt x="25269" y="148244"/>
                    <a:pt x="34925" y="146237"/>
                    <a:pt x="42863" y="147824"/>
                  </a:cubicBezTo>
                  <a:cubicBezTo>
                    <a:pt x="44450" y="152587"/>
                    <a:pt x="44075" y="158562"/>
                    <a:pt x="47625" y="162112"/>
                  </a:cubicBezTo>
                  <a:cubicBezTo>
                    <a:pt x="64238" y="178725"/>
                    <a:pt x="62668" y="159603"/>
                    <a:pt x="71438" y="152587"/>
                  </a:cubicBezTo>
                  <a:cubicBezTo>
                    <a:pt x="75358" y="149451"/>
                    <a:pt x="80963" y="149412"/>
                    <a:pt x="85725" y="147824"/>
                  </a:cubicBezTo>
                  <a:cubicBezTo>
                    <a:pt x="87313" y="133537"/>
                    <a:pt x="85575" y="118472"/>
                    <a:pt x="90488" y="104962"/>
                  </a:cubicBezTo>
                  <a:cubicBezTo>
                    <a:pt x="92444" y="99583"/>
                    <a:pt x="100728" y="99484"/>
                    <a:pt x="104775" y="95437"/>
                  </a:cubicBezTo>
                  <a:cubicBezTo>
                    <a:pt x="108822" y="91389"/>
                    <a:pt x="111125" y="85912"/>
                    <a:pt x="114300" y="81149"/>
                  </a:cubicBezTo>
                  <a:cubicBezTo>
                    <a:pt x="115888" y="71624"/>
                    <a:pt x="116009" y="61735"/>
                    <a:pt x="119063" y="52574"/>
                  </a:cubicBezTo>
                  <a:cubicBezTo>
                    <a:pt x="120873" y="47144"/>
                    <a:pt x="126028" y="43406"/>
                    <a:pt x="128588" y="38287"/>
                  </a:cubicBezTo>
                  <a:cubicBezTo>
                    <a:pt x="134354" y="26755"/>
                    <a:pt x="138906" y="2568"/>
                    <a:pt x="133350" y="187"/>
                  </a:cubicBezTo>
                  <a:close/>
                </a:path>
              </a:pathLst>
            </a:custGeom>
            <a:ln w="31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8" name="Picture 197" descr="G:\Pike_Who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880000">
            <a:off x="3146857" y="2203337"/>
            <a:ext cx="312208" cy="5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" name="Picture 201" descr="G:\Pike_Who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80000">
            <a:off x="4581241" y="1488806"/>
            <a:ext cx="312208" cy="5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40"/>
          <p:cNvGrpSpPr/>
          <p:nvPr/>
        </p:nvGrpSpPr>
        <p:grpSpPr>
          <a:xfrm rot="120000">
            <a:off x="2280120" y="3354390"/>
            <a:ext cx="360542" cy="616824"/>
            <a:chOff x="2334576" y="3048000"/>
            <a:chExt cx="360542" cy="616824"/>
          </a:xfrm>
        </p:grpSpPr>
        <p:pic>
          <p:nvPicPr>
            <p:cNvPr id="193" name="Picture 192" descr="G:\Pike_Whol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560000">
              <a:off x="2382910" y="3048000"/>
              <a:ext cx="312208" cy="5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" name="Freeform 193"/>
            <p:cNvSpPr/>
            <p:nvPr/>
          </p:nvSpPr>
          <p:spPr>
            <a:xfrm>
              <a:off x="2334576" y="3532238"/>
              <a:ext cx="67935" cy="90674"/>
            </a:xfrm>
            <a:custGeom>
              <a:avLst/>
              <a:gdLst>
                <a:gd name="connsiteX0" fmla="*/ 133350 w 135870"/>
                <a:gd name="connsiteY0" fmla="*/ 187 h 168716"/>
                <a:gd name="connsiteX1" fmla="*/ 95250 w 135870"/>
                <a:gd name="connsiteY1" fmla="*/ 23999 h 168716"/>
                <a:gd name="connsiteX2" fmla="*/ 80963 w 135870"/>
                <a:gd name="connsiteY2" fmla="*/ 38287 h 168716"/>
                <a:gd name="connsiteX3" fmla="*/ 52388 w 135870"/>
                <a:gd name="connsiteY3" fmla="*/ 57337 h 168716"/>
                <a:gd name="connsiteX4" fmla="*/ 28575 w 135870"/>
                <a:gd name="connsiteY4" fmla="*/ 76387 h 168716"/>
                <a:gd name="connsiteX5" fmla="*/ 0 w 135870"/>
                <a:gd name="connsiteY5" fmla="*/ 95437 h 168716"/>
                <a:gd name="connsiteX6" fmla="*/ 14288 w 135870"/>
                <a:gd name="connsiteY6" fmla="*/ 124012 h 168716"/>
                <a:gd name="connsiteX7" fmla="*/ 19050 w 135870"/>
                <a:gd name="connsiteY7" fmla="*/ 143062 h 168716"/>
                <a:gd name="connsiteX8" fmla="*/ 42863 w 135870"/>
                <a:gd name="connsiteY8" fmla="*/ 147824 h 168716"/>
                <a:gd name="connsiteX9" fmla="*/ 47625 w 135870"/>
                <a:gd name="connsiteY9" fmla="*/ 162112 h 168716"/>
                <a:gd name="connsiteX10" fmla="*/ 71438 w 135870"/>
                <a:gd name="connsiteY10" fmla="*/ 152587 h 168716"/>
                <a:gd name="connsiteX11" fmla="*/ 85725 w 135870"/>
                <a:gd name="connsiteY11" fmla="*/ 147824 h 168716"/>
                <a:gd name="connsiteX12" fmla="*/ 90488 w 135870"/>
                <a:gd name="connsiteY12" fmla="*/ 104962 h 168716"/>
                <a:gd name="connsiteX13" fmla="*/ 104775 w 135870"/>
                <a:gd name="connsiteY13" fmla="*/ 95437 h 168716"/>
                <a:gd name="connsiteX14" fmla="*/ 114300 w 135870"/>
                <a:gd name="connsiteY14" fmla="*/ 81149 h 168716"/>
                <a:gd name="connsiteX15" fmla="*/ 119063 w 135870"/>
                <a:gd name="connsiteY15" fmla="*/ 52574 h 168716"/>
                <a:gd name="connsiteX16" fmla="*/ 128588 w 135870"/>
                <a:gd name="connsiteY16" fmla="*/ 38287 h 168716"/>
                <a:gd name="connsiteX17" fmla="*/ 133350 w 135870"/>
                <a:gd name="connsiteY17" fmla="*/ 187 h 16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5870" h="168716">
                  <a:moveTo>
                    <a:pt x="133350" y="187"/>
                  </a:moveTo>
                  <a:cubicBezTo>
                    <a:pt x="127794" y="-2194"/>
                    <a:pt x="101531" y="18765"/>
                    <a:pt x="95250" y="23999"/>
                  </a:cubicBezTo>
                  <a:cubicBezTo>
                    <a:pt x="90076" y="28311"/>
                    <a:pt x="86279" y="34152"/>
                    <a:pt x="80963" y="38287"/>
                  </a:cubicBezTo>
                  <a:cubicBezTo>
                    <a:pt x="71927" y="45315"/>
                    <a:pt x="52388" y="57337"/>
                    <a:pt x="52388" y="57337"/>
                  </a:cubicBezTo>
                  <a:cubicBezTo>
                    <a:pt x="25092" y="98280"/>
                    <a:pt x="61438" y="50097"/>
                    <a:pt x="28575" y="76387"/>
                  </a:cubicBezTo>
                  <a:cubicBezTo>
                    <a:pt x="-1325" y="100307"/>
                    <a:pt x="43751" y="84498"/>
                    <a:pt x="0" y="95437"/>
                  </a:cubicBezTo>
                  <a:cubicBezTo>
                    <a:pt x="10435" y="111090"/>
                    <a:pt x="9359" y="106760"/>
                    <a:pt x="14288" y="124012"/>
                  </a:cubicBezTo>
                  <a:cubicBezTo>
                    <a:pt x="16086" y="130306"/>
                    <a:pt x="14022" y="138872"/>
                    <a:pt x="19050" y="143062"/>
                  </a:cubicBezTo>
                  <a:cubicBezTo>
                    <a:pt x="25269" y="148244"/>
                    <a:pt x="34925" y="146237"/>
                    <a:pt x="42863" y="147824"/>
                  </a:cubicBezTo>
                  <a:cubicBezTo>
                    <a:pt x="44450" y="152587"/>
                    <a:pt x="44075" y="158562"/>
                    <a:pt x="47625" y="162112"/>
                  </a:cubicBezTo>
                  <a:cubicBezTo>
                    <a:pt x="64238" y="178725"/>
                    <a:pt x="62668" y="159603"/>
                    <a:pt x="71438" y="152587"/>
                  </a:cubicBezTo>
                  <a:cubicBezTo>
                    <a:pt x="75358" y="149451"/>
                    <a:pt x="80963" y="149412"/>
                    <a:pt x="85725" y="147824"/>
                  </a:cubicBezTo>
                  <a:cubicBezTo>
                    <a:pt x="87313" y="133537"/>
                    <a:pt x="85575" y="118472"/>
                    <a:pt x="90488" y="104962"/>
                  </a:cubicBezTo>
                  <a:cubicBezTo>
                    <a:pt x="92444" y="99583"/>
                    <a:pt x="100728" y="99484"/>
                    <a:pt x="104775" y="95437"/>
                  </a:cubicBezTo>
                  <a:cubicBezTo>
                    <a:pt x="108822" y="91389"/>
                    <a:pt x="111125" y="85912"/>
                    <a:pt x="114300" y="81149"/>
                  </a:cubicBezTo>
                  <a:cubicBezTo>
                    <a:pt x="115888" y="71624"/>
                    <a:pt x="116009" y="61735"/>
                    <a:pt x="119063" y="52574"/>
                  </a:cubicBezTo>
                  <a:cubicBezTo>
                    <a:pt x="120873" y="47144"/>
                    <a:pt x="126028" y="43406"/>
                    <a:pt x="128588" y="38287"/>
                  </a:cubicBezTo>
                  <a:cubicBezTo>
                    <a:pt x="134354" y="26755"/>
                    <a:pt x="138906" y="2568"/>
                    <a:pt x="133350" y="187"/>
                  </a:cubicBezTo>
                  <a:close/>
                </a:path>
              </a:pathLst>
            </a:custGeom>
            <a:ln w="31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Freeform 194"/>
            <p:cNvSpPr/>
            <p:nvPr/>
          </p:nvSpPr>
          <p:spPr>
            <a:xfrm rot="-1200000">
              <a:off x="2394790" y="3574150"/>
              <a:ext cx="67935" cy="90674"/>
            </a:xfrm>
            <a:custGeom>
              <a:avLst/>
              <a:gdLst>
                <a:gd name="connsiteX0" fmla="*/ 133350 w 135870"/>
                <a:gd name="connsiteY0" fmla="*/ 187 h 168716"/>
                <a:gd name="connsiteX1" fmla="*/ 95250 w 135870"/>
                <a:gd name="connsiteY1" fmla="*/ 23999 h 168716"/>
                <a:gd name="connsiteX2" fmla="*/ 80963 w 135870"/>
                <a:gd name="connsiteY2" fmla="*/ 38287 h 168716"/>
                <a:gd name="connsiteX3" fmla="*/ 52388 w 135870"/>
                <a:gd name="connsiteY3" fmla="*/ 57337 h 168716"/>
                <a:gd name="connsiteX4" fmla="*/ 28575 w 135870"/>
                <a:gd name="connsiteY4" fmla="*/ 76387 h 168716"/>
                <a:gd name="connsiteX5" fmla="*/ 0 w 135870"/>
                <a:gd name="connsiteY5" fmla="*/ 95437 h 168716"/>
                <a:gd name="connsiteX6" fmla="*/ 14288 w 135870"/>
                <a:gd name="connsiteY6" fmla="*/ 124012 h 168716"/>
                <a:gd name="connsiteX7" fmla="*/ 19050 w 135870"/>
                <a:gd name="connsiteY7" fmla="*/ 143062 h 168716"/>
                <a:gd name="connsiteX8" fmla="*/ 42863 w 135870"/>
                <a:gd name="connsiteY8" fmla="*/ 147824 h 168716"/>
                <a:gd name="connsiteX9" fmla="*/ 47625 w 135870"/>
                <a:gd name="connsiteY9" fmla="*/ 162112 h 168716"/>
                <a:gd name="connsiteX10" fmla="*/ 71438 w 135870"/>
                <a:gd name="connsiteY10" fmla="*/ 152587 h 168716"/>
                <a:gd name="connsiteX11" fmla="*/ 85725 w 135870"/>
                <a:gd name="connsiteY11" fmla="*/ 147824 h 168716"/>
                <a:gd name="connsiteX12" fmla="*/ 90488 w 135870"/>
                <a:gd name="connsiteY12" fmla="*/ 104962 h 168716"/>
                <a:gd name="connsiteX13" fmla="*/ 104775 w 135870"/>
                <a:gd name="connsiteY13" fmla="*/ 95437 h 168716"/>
                <a:gd name="connsiteX14" fmla="*/ 114300 w 135870"/>
                <a:gd name="connsiteY14" fmla="*/ 81149 h 168716"/>
                <a:gd name="connsiteX15" fmla="*/ 119063 w 135870"/>
                <a:gd name="connsiteY15" fmla="*/ 52574 h 168716"/>
                <a:gd name="connsiteX16" fmla="*/ 128588 w 135870"/>
                <a:gd name="connsiteY16" fmla="*/ 38287 h 168716"/>
                <a:gd name="connsiteX17" fmla="*/ 133350 w 135870"/>
                <a:gd name="connsiteY17" fmla="*/ 187 h 16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5870" h="168716">
                  <a:moveTo>
                    <a:pt x="133350" y="187"/>
                  </a:moveTo>
                  <a:cubicBezTo>
                    <a:pt x="127794" y="-2194"/>
                    <a:pt x="101531" y="18765"/>
                    <a:pt x="95250" y="23999"/>
                  </a:cubicBezTo>
                  <a:cubicBezTo>
                    <a:pt x="90076" y="28311"/>
                    <a:pt x="86279" y="34152"/>
                    <a:pt x="80963" y="38287"/>
                  </a:cubicBezTo>
                  <a:cubicBezTo>
                    <a:pt x="71927" y="45315"/>
                    <a:pt x="52388" y="57337"/>
                    <a:pt x="52388" y="57337"/>
                  </a:cubicBezTo>
                  <a:cubicBezTo>
                    <a:pt x="25092" y="98280"/>
                    <a:pt x="61438" y="50097"/>
                    <a:pt x="28575" y="76387"/>
                  </a:cubicBezTo>
                  <a:cubicBezTo>
                    <a:pt x="-1325" y="100307"/>
                    <a:pt x="43751" y="84498"/>
                    <a:pt x="0" y="95437"/>
                  </a:cubicBezTo>
                  <a:cubicBezTo>
                    <a:pt x="10435" y="111090"/>
                    <a:pt x="9359" y="106760"/>
                    <a:pt x="14288" y="124012"/>
                  </a:cubicBezTo>
                  <a:cubicBezTo>
                    <a:pt x="16086" y="130306"/>
                    <a:pt x="14022" y="138872"/>
                    <a:pt x="19050" y="143062"/>
                  </a:cubicBezTo>
                  <a:cubicBezTo>
                    <a:pt x="25269" y="148244"/>
                    <a:pt x="34925" y="146237"/>
                    <a:pt x="42863" y="147824"/>
                  </a:cubicBezTo>
                  <a:cubicBezTo>
                    <a:pt x="44450" y="152587"/>
                    <a:pt x="44075" y="158562"/>
                    <a:pt x="47625" y="162112"/>
                  </a:cubicBezTo>
                  <a:cubicBezTo>
                    <a:pt x="64238" y="178725"/>
                    <a:pt x="62668" y="159603"/>
                    <a:pt x="71438" y="152587"/>
                  </a:cubicBezTo>
                  <a:cubicBezTo>
                    <a:pt x="75358" y="149451"/>
                    <a:pt x="80963" y="149412"/>
                    <a:pt x="85725" y="147824"/>
                  </a:cubicBezTo>
                  <a:cubicBezTo>
                    <a:pt x="87313" y="133537"/>
                    <a:pt x="85575" y="118472"/>
                    <a:pt x="90488" y="104962"/>
                  </a:cubicBezTo>
                  <a:cubicBezTo>
                    <a:pt x="92444" y="99583"/>
                    <a:pt x="100728" y="99484"/>
                    <a:pt x="104775" y="95437"/>
                  </a:cubicBezTo>
                  <a:cubicBezTo>
                    <a:pt x="108822" y="91389"/>
                    <a:pt x="111125" y="85912"/>
                    <a:pt x="114300" y="81149"/>
                  </a:cubicBezTo>
                  <a:cubicBezTo>
                    <a:pt x="115888" y="71624"/>
                    <a:pt x="116009" y="61735"/>
                    <a:pt x="119063" y="52574"/>
                  </a:cubicBezTo>
                  <a:cubicBezTo>
                    <a:pt x="120873" y="47144"/>
                    <a:pt x="126028" y="43406"/>
                    <a:pt x="128588" y="38287"/>
                  </a:cubicBezTo>
                  <a:cubicBezTo>
                    <a:pt x="134354" y="26755"/>
                    <a:pt x="138906" y="2568"/>
                    <a:pt x="133350" y="187"/>
                  </a:cubicBezTo>
                  <a:close/>
                </a:path>
              </a:pathLst>
            </a:custGeom>
            <a:ln w="31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5" name="Picture 64" descr="G:\Pike_Who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280000">
            <a:off x="6673738" y="1218923"/>
            <a:ext cx="311706" cy="57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96503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1.98242E-6 C 0.01371 -0.06939 0.02864 -0.13787 0.0651 -0.217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10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02638E-6 C 0.02136 -0.05969 0.04375 -0.11846 0.09184 -0.17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87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55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532 C 0.04705 -0.04349 0.09202 -0.08144 0.15642 -0.1020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48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7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139 C 0.07604 -0.01828 0.15382 -0.03794 0.22969 -0.0402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-21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115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MAE 5930, Rocket Systems Design </a:t>
            </a:r>
            <a:r>
              <a:rPr lang="en-US" sz="1600" dirty="0" smtClean="0"/>
              <a:t>(2)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305800" cy="434340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  <a:buNone/>
            </a:pPr>
            <a:r>
              <a:rPr lang="en-US" sz="2400" dirty="0" smtClean="0"/>
              <a:t>Course Overview:</a:t>
            </a:r>
            <a:endParaRPr lang="en-US" sz="2000" dirty="0"/>
          </a:p>
          <a:p>
            <a:pPr algn="l">
              <a:spcBef>
                <a:spcPts val="600"/>
              </a:spcBef>
            </a:pPr>
            <a:r>
              <a:rPr lang="en-US" sz="2000" b="0" dirty="0" smtClean="0"/>
              <a:t>Course </a:t>
            </a:r>
            <a:r>
              <a:rPr lang="en-US" sz="2000" b="0" dirty="0"/>
              <a:t>targets the NASA University Student </a:t>
            </a:r>
            <a:endParaRPr lang="en-US" sz="2000" b="0" dirty="0" smtClean="0"/>
          </a:p>
          <a:p>
            <a:pPr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dirty="0" smtClean="0"/>
              <a:t>Launch </a:t>
            </a:r>
            <a:r>
              <a:rPr lang="en-US" sz="2000" b="0" dirty="0"/>
              <a:t>Initiative (USLI) Competition. </a:t>
            </a:r>
            <a:endParaRPr lang="en-US" sz="2000" b="0" dirty="0" smtClean="0"/>
          </a:p>
          <a:p>
            <a:pPr algn="l">
              <a:spcBef>
                <a:spcPts val="600"/>
              </a:spcBef>
            </a:pPr>
            <a:r>
              <a:rPr lang="en-US" sz="2000" b="0" dirty="0" smtClean="0"/>
              <a:t>Students </a:t>
            </a:r>
            <a:r>
              <a:rPr lang="en-US" sz="2000" b="0" dirty="0"/>
              <a:t>registered in this course must also be </a:t>
            </a:r>
            <a:endParaRPr lang="en-US" sz="2000" b="0" dirty="0" smtClean="0"/>
          </a:p>
          <a:p>
            <a:pPr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dirty="0" smtClean="0"/>
              <a:t>registered </a:t>
            </a:r>
            <a:r>
              <a:rPr lang="en-US" sz="2000" b="0" dirty="0"/>
              <a:t>in MAE 4800 for fall semester</a:t>
            </a:r>
            <a:r>
              <a:rPr lang="en-US" sz="2000" b="0" dirty="0" smtClean="0"/>
              <a:t> 2011. </a:t>
            </a:r>
          </a:p>
          <a:p>
            <a:pPr algn="l">
              <a:spcBef>
                <a:spcPts val="600"/>
              </a:spcBef>
            </a:pPr>
            <a:r>
              <a:rPr lang="en-US" sz="2000" b="0" dirty="0" smtClean="0"/>
              <a:t>Design </a:t>
            </a:r>
            <a:r>
              <a:rPr lang="en-US" sz="2000" b="0" dirty="0"/>
              <a:t>developed for this class applies for </a:t>
            </a:r>
            <a:endParaRPr lang="en-US" sz="2000" b="0" dirty="0" smtClean="0"/>
          </a:p>
          <a:p>
            <a:pPr algn="l">
              <a:spcBef>
                <a:spcPts val="0"/>
              </a:spcBef>
              <a:buNone/>
            </a:pPr>
            <a:r>
              <a:rPr lang="en-US" sz="2000" b="0" dirty="0" smtClean="0"/>
              <a:t>full </a:t>
            </a:r>
            <a:r>
              <a:rPr lang="en-US" sz="2000" b="0" dirty="0"/>
              <a:t>credit </a:t>
            </a:r>
            <a:r>
              <a:rPr lang="en-US" sz="2000" b="0" dirty="0" smtClean="0"/>
              <a:t>for </a:t>
            </a:r>
            <a:r>
              <a:rPr lang="en-US" sz="2000" b="0" dirty="0"/>
              <a:t>the MAE 4800 </a:t>
            </a:r>
            <a:r>
              <a:rPr lang="en-US" sz="2000" b="0" dirty="0" smtClean="0"/>
              <a:t>/ MAE </a:t>
            </a:r>
            <a:r>
              <a:rPr lang="en-US" sz="2000" b="0" dirty="0"/>
              <a:t>4810 </a:t>
            </a:r>
            <a:endParaRPr lang="en-US" sz="2000" b="0" dirty="0" smtClean="0"/>
          </a:p>
          <a:p>
            <a:pPr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dirty="0" smtClean="0"/>
              <a:t>design </a:t>
            </a:r>
            <a:r>
              <a:rPr lang="en-US" sz="2000" b="0" dirty="0"/>
              <a:t>sequence</a:t>
            </a:r>
            <a:r>
              <a:rPr lang="en-US" sz="2000" b="0" dirty="0" smtClean="0"/>
              <a:t>.</a:t>
            </a:r>
          </a:p>
          <a:p>
            <a:pPr algn="l">
              <a:spcBef>
                <a:spcPts val="600"/>
              </a:spcBef>
            </a:pPr>
            <a:r>
              <a:rPr lang="en-US" sz="2000" b="0" dirty="0" smtClean="0"/>
              <a:t>Materials here complement those presented </a:t>
            </a:r>
          </a:p>
          <a:p>
            <a:pPr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dirty="0" smtClean="0"/>
              <a:t>in MAE 4800</a:t>
            </a:r>
          </a:p>
          <a:p>
            <a:pPr algn="l">
              <a:spcBef>
                <a:spcPts val="600"/>
              </a:spcBef>
            </a:pPr>
            <a:r>
              <a:rPr lang="en-US" sz="2000" b="0" dirty="0" smtClean="0"/>
              <a:t>In this class you will truly learn applied</a:t>
            </a:r>
          </a:p>
          <a:p>
            <a:pPr algn="l">
              <a:spcBef>
                <a:spcPts val="0"/>
              </a:spcBef>
              <a:buNone/>
            </a:pPr>
            <a:r>
              <a:rPr lang="en-US" sz="2000" b="0" dirty="0" smtClean="0"/>
              <a:t>“Rocket Science”</a:t>
            </a:r>
          </a:p>
          <a:p>
            <a:pPr algn="l">
              <a:buNone/>
            </a:pPr>
            <a:endParaRPr lang="en-US" sz="2000" b="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 l="29140" t="3990" r="29800" b="22194"/>
          <a:stretch>
            <a:fillRect/>
          </a:stretch>
        </p:blipFill>
        <p:spPr bwMode="auto">
          <a:xfrm>
            <a:off x="5791200" y="1752600"/>
            <a:ext cx="306447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609600"/>
          </a:xfrm>
        </p:spPr>
        <p:txBody>
          <a:bodyPr/>
          <a:lstStyle/>
          <a:p>
            <a:r>
              <a:rPr lang="en-US" dirty="0" smtClean="0"/>
              <a:t>The 2011 USLI Competition </a:t>
            </a:r>
            <a:r>
              <a:rPr lang="en-US" sz="1400" dirty="0" smtClean="0"/>
              <a:t>(3)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838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http://education.msfc.nasa.gov/usli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 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371600"/>
            <a:ext cx="861060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Timeline for the USLI Project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(Dates are subject to change.)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August 2011: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	Request for proposal goes out to all teams.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September 2011: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26 	One electronic copy of the completed proposal due to NASA MSFC.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Send Electronic Copy to: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edward.m.jeffries@nasa.gov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Jacobs ESTS Group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julie.d.clift@nasa.gov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October 2011: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17 	Schools notified of selection.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21 	USLI team teleconference (tentative)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November 2011: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	Web presence established for each team.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28 	Preliminary Design Review (PDR) report and PDR presentation slides posted on 	the team Web site.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r>
              <a:rPr lang="en-US" dirty="0" smtClean="0"/>
              <a:t>The 2011 USLI Competition </a:t>
            </a:r>
            <a:r>
              <a:rPr lang="en-US" sz="1400" dirty="0" smtClean="0"/>
              <a:t>(4)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1066800"/>
            <a:ext cx="86106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Timeline for the USLI Project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(continued)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December 2011: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5-14 	Preliminary Design Review Presentations (tentative)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January 2012: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23 	Critical Design Review (CDR) reports and CDR presentation slides posted on the 	team Web site.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February 2012: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1-10 	Critical Design Review Presentations (tentative)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March 2012:</a:t>
            </a:r>
          </a:p>
          <a:p>
            <a:pPr marL="342900" indent="-342900">
              <a:buAutoNum type="arabicPlain" startAt="26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Flight Readiness Review (FRR) reports and FRR presentation slides posted on 	the team Web site.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April 2012: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2-11	Flight Readiness Review Presentations (tentative)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r>
              <a:rPr lang="en-US" dirty="0" smtClean="0"/>
              <a:t>The 2011 USLI Competition </a:t>
            </a:r>
            <a:r>
              <a:rPr lang="en-US" sz="1400" dirty="0" smtClean="0"/>
              <a:t>(5)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10668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Timeline for the USLI Project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(continued)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April 2011: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 	Travel to Huntsville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19-20 	Flight Hardware and Safety Checks (tentative)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21	 Launch Day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May 2011: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 	Post-Launch Assessment Review (PLAR) posted on the team Web site.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 	Announcement of winning USLI team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419600"/>
            <a:ext cx="7909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Things are going to get busy in a hurry!</a:t>
            </a:r>
            <a:endParaRPr lang="en-US" sz="28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Hi_def_m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52256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458200" y="6248400"/>
            <a:ext cx="4572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165A274-3387-41A5-A968-0A865B9E0CB1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667000" y="914400"/>
            <a:ext cx="39417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Aft>
                <a:spcPts val="1200"/>
              </a:spcAft>
              <a:defRPr/>
            </a:pP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Questions??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57200"/>
            <a:ext cx="7772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MAE 5930, Rocket Systems Design </a:t>
            </a:r>
            <a:r>
              <a:rPr lang="en-US" sz="1600" dirty="0" smtClean="0"/>
              <a:t>(3)</a:t>
            </a:r>
            <a:endParaRPr lang="en-US" sz="16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7200" y="990600"/>
            <a:ext cx="77724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Required Course Text: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required text for this design class is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Understanding Space: An Introduction to Astronautics (Third Edition), Jerry. J. Sellers, McGraw-Hill, 2005, ISBN 978-0077230302.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Supplemental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materials were posted to the course web site as required.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http://www.neng.usu.edu/classes/mae/5900/frameset_for_F2010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).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2057400" cy="26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71800" y="4038600"/>
            <a:ext cx="48619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This is an EXCELLENT text .. I strongly suggest </a:t>
            </a:r>
          </a:p>
          <a:p>
            <a:r>
              <a:rPr lang="en-US" b="1" i="1" dirty="0" smtClean="0"/>
              <a:t>you buy a copy for future use …. My copy is used </a:t>
            </a:r>
          </a:p>
          <a:p>
            <a:r>
              <a:rPr lang="en-US" b="1" i="1" dirty="0" smtClean="0"/>
              <a:t>so often, the pages are dog-eared!</a:t>
            </a:r>
          </a:p>
          <a:p>
            <a:endParaRPr lang="en-US" b="1" i="1" dirty="0"/>
          </a:p>
          <a:p>
            <a:r>
              <a:rPr lang="en-US" b="1" i="1" dirty="0" smtClean="0"/>
              <a:t>You can buy from Barnes and Noble for $60</a:t>
            </a:r>
            <a:endParaRPr lang="en-US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Course Structure and Format</a:t>
            </a:r>
          </a:p>
        </p:txBody>
      </p:sp>
      <p:graphicFrame>
        <p:nvGraphicFramePr>
          <p:cNvPr id="42189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5715000" y="990600"/>
          <a:ext cx="2563813" cy="4953000"/>
        </p:xfrm>
        <a:graphic>
          <a:graphicData uri="http://schemas.openxmlformats.org/presentationml/2006/ole">
            <p:oleObj spid="_x0000_s32770" name="Flash Movie" r:id="rId3" imgW="2011680" imgH="3886200" progId="">
              <p:embed/>
            </p:oleObj>
          </a:graphicData>
        </a:graphic>
      </p:graphicFrame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5867400" y="5943600"/>
            <a:ext cx="2332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Systems Engineering</a:t>
            </a:r>
            <a:br>
              <a:rPr lang="en-US" sz="2000">
                <a:latin typeface="Times New Roman" pitchFamily="18" charset="0"/>
                <a:cs typeface="Times New Roman" pitchFamily="18" charset="0"/>
              </a:rPr>
            </a:br>
            <a:r>
              <a:rPr lang="en-US" sz="2000">
                <a:latin typeface="Times New Roman" pitchFamily="18" charset="0"/>
                <a:cs typeface="Times New Roman" pitchFamily="18" charset="0"/>
              </a:rPr>
              <a:t>Design Cycle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304800" y="1752600"/>
            <a:ext cx="5181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Realistic but inspirational goals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Reasonable limitations on design space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Available graduate student/faculty support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Individual and group motivation factors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Project Loyalty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Peer Pressure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Grades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Strong format for peer/graduate student/ faculty oversight.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1894" name="Text Box 6"/>
          <p:cNvSpPr txBox="1">
            <a:spLocks noChangeArrowheads="1"/>
          </p:cNvSpPr>
          <p:nvPr/>
        </p:nvSpPr>
        <p:spPr bwMode="auto">
          <a:xfrm>
            <a:off x="381000" y="990600"/>
            <a:ext cx="54260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order to succeed an undergraduate design course must have: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57200"/>
            <a:ext cx="77724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Course Structure and Format </a:t>
            </a:r>
            <a:r>
              <a:rPr lang="en-US" sz="1600" dirty="0" smtClean="0"/>
              <a:t>(2)</a:t>
            </a:r>
            <a:endParaRPr lang="en-US" sz="16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4800" y="990600"/>
            <a:ext cx="85344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Course Structure: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During fall semester a maximum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1-2,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50-minute formal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lectures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will be delivered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weekly.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Lecture topics will include but not be limited to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USLI Competition Overview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Review of Previous USU USLI Designs. 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Systems Engineering and Design Concepts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Programming Overview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Labview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Programming Overview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Simulation and Modeling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Rocket Systems and Propulsion Overview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Configuration Aerodynamics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Rocket Flight Dynamics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Structures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Control Systems 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Vehicle Integration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Measurements, Testing, and Analysis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At least a one-hour period per week was made available for “break off team” meetings. Typically these breakout meetings will occur on Friday and will be referred to as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“Design Friday.”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343400" y="2666137"/>
            <a:ext cx="4343400" cy="1754326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1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 necessary, subsystem design teams will also be expected to break-off into small development teams outside of class. The Friday afternoon design lab will be in lieu of the normal MAE 4800 design lab offered on Tuesday or Thursday Afternoons. 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248400" cy="1143000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Course Challenges and Solutions</a:t>
            </a:r>
          </a:p>
        </p:txBody>
      </p:sp>
      <p:sp>
        <p:nvSpPr>
          <p:cNvPr id="411660" name="Rectangle 12"/>
          <p:cNvSpPr>
            <a:spLocks noChangeArrowheads="1"/>
          </p:cNvSpPr>
          <p:nvPr/>
        </p:nvSpPr>
        <p:spPr bwMode="auto">
          <a:xfrm>
            <a:off x="304800" y="3276600"/>
            <a:ext cx="38735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Benefits of using an established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project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Red tape has already been explored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Documentation Legacy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Student Experience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Hardware Legacy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661" name="Rectangle 13"/>
          <p:cNvSpPr>
            <a:spLocks noChangeArrowheads="1"/>
          </p:cNvSpPr>
          <p:nvPr/>
        </p:nvSpPr>
        <p:spPr bwMode="auto">
          <a:xfrm>
            <a:off x="228600" y="1295400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Faculty Time: Faculty must concentrate 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departmental activities and research program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Department Support: administration prefers projects that “sound safe” and require few resources</a:t>
            </a:r>
          </a:p>
        </p:txBody>
      </p:sp>
      <p:sp>
        <p:nvSpPr>
          <p:cNvPr id="411667" name="Rectangle 19"/>
          <p:cNvSpPr>
            <a:spLocks noChangeArrowheads="1"/>
          </p:cNvSpPr>
          <p:nvPr/>
        </p:nvSpPr>
        <p:spPr bwMode="auto">
          <a:xfrm>
            <a:off x="4572000" y="1225550"/>
            <a:ext cx="4449763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Benefits of incorporating graduate 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Students: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Save faculty time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Grad students provide additional subject</a:t>
            </a:r>
            <a:br>
              <a:rPr lang="en-US" sz="2000">
                <a:latin typeface="Times New Roman" pitchFamily="18" charset="0"/>
                <a:cs typeface="Times New Roman" pitchFamily="18" charset="0"/>
              </a:rPr>
            </a:br>
            <a:r>
              <a:rPr lang="en-US" sz="2000">
                <a:latin typeface="Times New Roman" pitchFamily="18" charset="0"/>
                <a:cs typeface="Times New Roman" pitchFamily="18" charset="0"/>
              </a:rPr>
              <a:t> matter experts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Provide additional management and </a:t>
            </a:r>
          </a:p>
          <a:p>
            <a:pPr eaLnBrk="1" hangingPunct="1">
              <a:spcBef>
                <a:spcPct val="2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technical experience for graduate students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86200"/>
            <a:ext cx="3124200" cy="25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7772400" cy="609600"/>
          </a:xfrm>
        </p:spPr>
        <p:txBody>
          <a:bodyPr>
            <a:normAutofit/>
          </a:bodyPr>
          <a:lstStyle/>
          <a:p>
            <a:r>
              <a:rPr lang="en-US" u="sng" dirty="0"/>
              <a:t>Course Challenges and </a:t>
            </a:r>
            <a:r>
              <a:rPr lang="en-US" u="sng" dirty="0" smtClean="0"/>
              <a:t>Solutions </a:t>
            </a:r>
            <a:r>
              <a:rPr lang="en-US" sz="1600" dirty="0" smtClean="0"/>
              <a:t>(2)</a:t>
            </a:r>
            <a:endParaRPr lang="en-US" sz="16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8600" y="990600"/>
            <a:ext cx="85344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Grading: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First 25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-- individual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homework assignments and/or quizzes.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Next 25% -- numerical scores on internal peer evaluations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Remaining 50%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final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grade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results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a weighted class grade.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Average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grade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	Preliminary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Design Report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			50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%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	External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Peer / Faculty Evaluation of PDR Presentation	50%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Student’s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individual “weighted class grades”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may deviate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the overall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class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grade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based upon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subjective instructor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evaluation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out-of-class commitment to project and individual contributions to presentations and reports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-- Learn to work within the team structure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-- Do Not think you can “become anonymous” and “slide through”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-- 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bad grade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this class will result in 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similarly bad grade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4800!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096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Some project history…</a:t>
            </a:r>
          </a:p>
        </p:txBody>
      </p:sp>
      <p:sp>
        <p:nvSpPr>
          <p:cNvPr id="5123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191000"/>
            <a:ext cx="7315200" cy="1981200"/>
          </a:xfrm>
        </p:spPr>
        <p:txBody>
          <a:bodyPr>
            <a:noAutofit/>
          </a:bodyPr>
          <a:lstStyle/>
          <a:p>
            <a:pPr indent="0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 err="1" smtClean="0"/>
              <a:t>Chimaera</a:t>
            </a:r>
            <a:r>
              <a:rPr lang="en-US" sz="1200" dirty="0" smtClean="0"/>
              <a:t> spawned from Unity IV (BYU, USU, UOU, Weber)</a:t>
            </a:r>
          </a:p>
          <a:p>
            <a:pPr indent="0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Project goals included building 100,000 ft+ capable hybrid rockets</a:t>
            </a:r>
          </a:p>
          <a:p>
            <a:pPr indent="0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The </a:t>
            </a:r>
            <a:r>
              <a:rPr lang="en-US" sz="1200" dirty="0" err="1" smtClean="0"/>
              <a:t>Chimaera</a:t>
            </a:r>
            <a:r>
              <a:rPr lang="en-US" sz="1200" dirty="0" smtClean="0"/>
              <a:t> project had two launches in the ESRA competition, </a:t>
            </a:r>
            <a:r>
              <a:rPr lang="en-US" sz="1200" i="1" dirty="0" smtClean="0"/>
              <a:t>no successful recoveries</a:t>
            </a:r>
          </a:p>
          <a:p>
            <a:pPr indent="0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In 2007-2008 </a:t>
            </a:r>
            <a:r>
              <a:rPr lang="en-US" sz="1200" dirty="0" err="1" smtClean="0"/>
              <a:t>Chimaera</a:t>
            </a:r>
            <a:r>
              <a:rPr lang="en-US" sz="1200" dirty="0" smtClean="0"/>
              <a:t> switched to the NASA USLI competition and  project management philosophy changed </a:t>
            </a:r>
          </a:p>
          <a:p>
            <a:pPr indent="0"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/>
              <a:t>Minimize New “Widget”  Development, </a:t>
            </a:r>
            <a:r>
              <a:rPr lang="en-US" sz="1200" i="1" dirty="0" smtClean="0"/>
              <a:t>Emphasize Systems Engineering, System Integration and Testing</a:t>
            </a: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 smtClean="0">
                <a:cs typeface="Arial" pitchFamily="34" charset="0"/>
              </a:rPr>
              <a:t>Holistic Vehicle Design Using Systems Engineering Approach</a:t>
            </a:r>
            <a:r>
              <a:rPr lang="en-US" sz="1200" i="1" dirty="0" smtClean="0">
                <a:cs typeface="Arial" pitchFamily="34" charset="0"/>
              </a:rPr>
              <a:t>,   no more “garage rockets” = no more crashes!</a:t>
            </a:r>
            <a:endParaRPr lang="en-US" sz="1200" i="1" dirty="0" smtClean="0">
              <a:solidFill>
                <a:srgbClr val="FF0000"/>
              </a:solidFill>
            </a:endParaRPr>
          </a:p>
        </p:txBody>
      </p:sp>
      <p:pic>
        <p:nvPicPr>
          <p:cNvPr id="5124" name="Picture 20" descr="IMG_0136_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3048000" cy="242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8" descr="Green River Jan 2006 USU camera 029_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914400"/>
            <a:ext cx="15763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1" descr="valv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209800"/>
            <a:ext cx="22860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2" descr="67_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1143000"/>
            <a:ext cx="152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3" descr="101b04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8382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4" descr="101_064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3733800"/>
            <a:ext cx="1381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26"/>
          <p:cNvSpPr txBox="1">
            <a:spLocks noChangeArrowheads="1"/>
          </p:cNvSpPr>
          <p:nvPr/>
        </p:nvSpPr>
        <p:spPr bwMode="auto">
          <a:xfrm>
            <a:off x="609600" y="914400"/>
            <a:ext cx="162083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Winter 2003</a:t>
            </a:r>
          </a:p>
        </p:txBody>
      </p:sp>
      <p:sp>
        <p:nvSpPr>
          <p:cNvPr id="5131" name="Text Box 28"/>
          <p:cNvSpPr txBox="1">
            <a:spLocks noChangeArrowheads="1"/>
          </p:cNvSpPr>
          <p:nvPr/>
        </p:nvSpPr>
        <p:spPr bwMode="auto">
          <a:xfrm>
            <a:off x="4648200" y="1981200"/>
            <a:ext cx="14255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June 2007</a:t>
            </a:r>
          </a:p>
        </p:txBody>
      </p:sp>
      <p:sp>
        <p:nvSpPr>
          <p:cNvPr id="5132" name="Text Box 29"/>
          <p:cNvSpPr txBox="1">
            <a:spLocks noChangeArrowheads="1"/>
          </p:cNvSpPr>
          <p:nvPr/>
        </p:nvSpPr>
        <p:spPr bwMode="auto">
          <a:xfrm>
            <a:off x="6248400" y="762000"/>
            <a:ext cx="2286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April 2008, Utah</a:t>
            </a:r>
          </a:p>
        </p:txBody>
      </p:sp>
      <p:sp>
        <p:nvSpPr>
          <p:cNvPr id="5133" name="Rectangle 30"/>
          <p:cNvSpPr>
            <a:spLocks noChangeArrowheads="1"/>
          </p:cNvSpPr>
          <p:nvPr/>
        </p:nvSpPr>
        <p:spPr bwMode="auto">
          <a:xfrm>
            <a:off x="7315200" y="3352800"/>
            <a:ext cx="16002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April 2008, Alabama</a:t>
            </a:r>
          </a:p>
        </p:txBody>
      </p:sp>
      <p:sp>
        <p:nvSpPr>
          <p:cNvPr id="5134" name="TextBox 15"/>
          <p:cNvSpPr txBox="1">
            <a:spLocks noChangeArrowheads="1"/>
          </p:cNvSpPr>
          <p:nvPr/>
        </p:nvSpPr>
        <p:spPr bwMode="auto">
          <a:xfrm>
            <a:off x="1981200" y="2286000"/>
            <a:ext cx="16462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January 2006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553200" y="6203950"/>
            <a:ext cx="2133600" cy="365125"/>
          </a:xfrm>
        </p:spPr>
        <p:txBody>
          <a:bodyPr/>
          <a:lstStyle/>
          <a:p>
            <a:fld id="{8E5E1D54-B998-4189-A2A6-3CF259B5EB9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04800" y="6096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2011 Flight 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Testing: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505200" y="609600"/>
            <a:ext cx="525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latin typeface="Times New Roman" pitchFamily="18" charset="0"/>
                <a:cs typeface="Arial" pitchFamily="34" charset="0"/>
              </a:rPr>
              <a:t>Holistic Vehicle Design Using Systems Engineering Approach,   no more “garage rockets” = no more crashes!</a:t>
            </a:r>
            <a:endParaRPr lang="en-US" sz="1600" b="1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57200" y="1295400"/>
            <a:ext cx="815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Well not exactly ... Just because previous USU teams  had success</a:t>
            </a:r>
          </a:p>
          <a:p>
            <a:pPr algn="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.. Guarantees YOU Nothing!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E1D54-B998-4189-A2A6-3CF259B5EB9E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380999" y="2057400"/>
          <a:ext cx="8304757" cy="2971800"/>
        </p:xfrm>
        <a:graphic>
          <a:graphicData uri="http://schemas.openxmlformats.org/presentationml/2006/ole">
            <p:oleObj spid="_x0000_s55298" name="Document" r:id="rId3" imgW="5181600" imgH="1854200" progId="Word.Document.12">
              <p:link updateAutomatic="1"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66800" y="5410200"/>
            <a:ext cx="672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This is a Real Vehicle and Not! A paper study … devil is in the details!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1695</Words>
  <Application>Microsoft Macintosh PowerPoint</Application>
  <PresentationFormat>On-screen Show (4:3)</PresentationFormat>
  <Paragraphs>247</Paragraphs>
  <Slides>23</Slides>
  <Notes>0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Macintosh HD:Users:user:Desktop:USLI MAE 5930 Fall 2010:JPC_2011_Abstract.doc:C_BAS_JPC_2011_v2.1.doc!OLE_LINK1</vt:lpstr>
      <vt:lpstr>Flash Movie</vt:lpstr>
      <vt:lpstr>F 2011 MAE 5930, Rocket Systems Design</vt:lpstr>
      <vt:lpstr>MAE 5930, Rocket Systems Design (2)</vt:lpstr>
      <vt:lpstr>MAE 5930, Rocket Systems Design (3)</vt:lpstr>
      <vt:lpstr>Course Structure and Format</vt:lpstr>
      <vt:lpstr>Course Structure and Format (2)</vt:lpstr>
      <vt:lpstr>Course Challenges and Solutions</vt:lpstr>
      <vt:lpstr>Course Challenges and Solutions (2)</vt:lpstr>
      <vt:lpstr>Some project history…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The 2011 USLI Competition (3)</vt:lpstr>
      <vt:lpstr>The 2011 USLI Competition (4)</vt:lpstr>
      <vt:lpstr>The 2011 USLI Competition (5)</vt:lpstr>
      <vt:lpstr>Slide 23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 5</dc:title>
  <dc:creator>MechEng</dc:creator>
  <cp:lastModifiedBy>Whitmore Stephen</cp:lastModifiedBy>
  <cp:revision>51</cp:revision>
  <dcterms:created xsi:type="dcterms:W3CDTF">2011-08-30T22:36:21Z</dcterms:created>
  <dcterms:modified xsi:type="dcterms:W3CDTF">2011-08-30T22:37:11Z</dcterms:modified>
</cp:coreProperties>
</file>