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pdf" ContentType="application/pdf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Default Extension="pict" ContentType="image/pict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viewProps.xml" ContentType="application/vnd.openxmlformats-officedocument.presentationml.viewProps+xml"/>
  <Default Extension="jpeg" ContentType="image/jpeg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52"/>
  </p:notesMasterIdLst>
  <p:sldIdLst>
    <p:sldId id="301" r:id="rId2"/>
    <p:sldId id="302" r:id="rId3"/>
    <p:sldId id="303" r:id="rId4"/>
    <p:sldId id="304" r:id="rId5"/>
    <p:sldId id="305" r:id="rId6"/>
    <p:sldId id="306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7" r:id="rId16"/>
    <p:sldId id="324" r:id="rId17"/>
    <p:sldId id="325" r:id="rId18"/>
    <p:sldId id="327" r:id="rId19"/>
    <p:sldId id="328" r:id="rId20"/>
    <p:sldId id="335" r:id="rId21"/>
    <p:sldId id="338" r:id="rId22"/>
    <p:sldId id="330" r:id="rId23"/>
    <p:sldId id="331" r:id="rId24"/>
    <p:sldId id="332" r:id="rId25"/>
    <p:sldId id="333" r:id="rId26"/>
    <p:sldId id="342" r:id="rId27"/>
    <p:sldId id="352" r:id="rId28"/>
    <p:sldId id="396" r:id="rId29"/>
    <p:sldId id="353" r:id="rId30"/>
    <p:sldId id="406" r:id="rId31"/>
    <p:sldId id="387" r:id="rId32"/>
    <p:sldId id="388" r:id="rId33"/>
    <p:sldId id="389" r:id="rId34"/>
    <p:sldId id="391" r:id="rId35"/>
    <p:sldId id="394" r:id="rId36"/>
    <p:sldId id="407" r:id="rId37"/>
    <p:sldId id="402" r:id="rId38"/>
    <p:sldId id="410" r:id="rId39"/>
    <p:sldId id="403" r:id="rId40"/>
    <p:sldId id="405" r:id="rId41"/>
    <p:sldId id="404" r:id="rId42"/>
    <p:sldId id="409" r:id="rId43"/>
    <p:sldId id="408" r:id="rId44"/>
    <p:sldId id="411" r:id="rId45"/>
    <p:sldId id="412" r:id="rId46"/>
    <p:sldId id="413" r:id="rId47"/>
    <p:sldId id="393" r:id="rId48"/>
    <p:sldId id="414" r:id="rId49"/>
    <p:sldId id="415" r:id="rId50"/>
    <p:sldId id="29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475" autoAdjust="0"/>
    <p:restoredTop sz="94660"/>
  </p:normalViewPr>
  <p:slideViewPr>
    <p:cSldViewPr>
      <p:cViewPr>
        <p:scale>
          <a:sx n="70" d="100"/>
          <a:sy n="70" d="100"/>
        </p:scale>
        <p:origin x="-1872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FB9D5-6C0F-4C01-85E2-32529F33AAE6}" type="datetimeFigureOut">
              <a:rPr lang="en-US" smtClean="0"/>
              <a:pPr/>
              <a:t>9/6/10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BAD5C-1A4D-41BD-9EFE-0BBE77872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DF2AB4-EDD4-481B-98AC-E16F58180BD7}" type="slidenum">
              <a:rPr lang="en-US"/>
              <a:pPr/>
              <a:t>1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26EED-1B7F-40FF-9F79-37EDDEDC99F7}" type="slidenum">
              <a:rPr lang="en-US"/>
              <a:pPr/>
              <a:t>10</a:t>
            </a:fld>
            <a:endParaRPr lang="en-US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26EED-1B7F-40FF-9F79-37EDDEDC99F7}" type="slidenum">
              <a:rPr lang="en-US"/>
              <a:pPr/>
              <a:t>11</a:t>
            </a:fld>
            <a:endParaRPr lang="en-US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95D86-AFF1-4E09-BF71-8C211F2743A9}" type="slidenum">
              <a:rPr lang="en-US"/>
              <a:pPr/>
              <a:t>12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88275-DEEC-4CA9-86F5-219AD6DDE711}" type="slidenum">
              <a:rPr lang="en-US"/>
              <a:pPr/>
              <a:t>13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C53C6-9BB1-4128-AF06-EC715FD56684}" type="slidenum">
              <a:rPr lang="en-US"/>
              <a:pPr/>
              <a:t>14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3A64D3-1C99-4777-8F24-7CEA0D183077}" type="slidenum">
              <a:rPr lang="en-US"/>
              <a:pPr/>
              <a:t>15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BDAE27-0E2A-4DF4-B0F7-FCC7E715B7E8}" type="slidenum">
              <a:rPr lang="en-US"/>
              <a:pPr/>
              <a:t>16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13A30-D4FF-4375-B3C1-0AA5B71A8189}" type="slidenum">
              <a:rPr lang="en-US"/>
              <a:pPr/>
              <a:t>17</a:t>
            </a:fld>
            <a:endParaRPr lang="en-US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CBE09D-F3A2-49FF-B7B4-507E959CCAFF}" type="slidenum">
              <a:rPr lang="en-US"/>
              <a:pPr/>
              <a:t>18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031DD-EB83-4F8B-90A2-ADEB1FF714D0}" type="slidenum">
              <a:rPr lang="en-US"/>
              <a:pPr/>
              <a:t>19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A9003D-20AC-42AC-A903-5EEA89CBD5BA}" type="slidenum">
              <a:rPr lang="en-US"/>
              <a:pPr/>
              <a:t>2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BA17CD-4CF9-407E-B62B-32A6345A1A01}" type="slidenum">
              <a:rPr lang="en-US">
                <a:latin typeface="Times" pitchFamily="-16" charset="0"/>
              </a:rPr>
              <a:pPr/>
              <a:t>20</a:t>
            </a:fld>
            <a:endParaRPr lang="en-US">
              <a:latin typeface="Times" pitchFamily="-16" charset="0"/>
            </a:endParaRPr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2097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031" tIns="0" rIns="19031" bIns="0" anchor="b"/>
          <a:lstStyle/>
          <a:p>
            <a:pPr algn="r" defTabSz="911482"/>
            <a:fld id="{1593C59C-AFFA-4423-9FDC-FC39E4987B9E}" type="slidenum">
              <a:rPr lang="en-US" sz="1000" i="1">
                <a:solidFill>
                  <a:schemeClr val="tx2"/>
                </a:solidFill>
                <a:latin typeface="Arial" pitchFamily="34" charset="0"/>
              </a:rPr>
              <a:pPr algn="r" defTabSz="911482"/>
              <a:t>20</a:t>
            </a:fld>
            <a:endParaRPr lang="en-US" sz="1000" i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solidFill>
            <a:srgbClr val="FFFFFF"/>
          </a:solidFill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266596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346" tIns="45674" rIns="91346" bIns="45674"/>
          <a:lstStyle/>
          <a:p>
            <a:pPr eaLnBrk="1" hangingPunct="1"/>
            <a:endParaRPr lang="en-US" sz="1800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DCC4D0-5AA8-4965-B82B-7956CA0D86F7}" type="slidenum">
              <a:rPr lang="en-US"/>
              <a:pPr/>
              <a:t>22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3DA2A4-19DF-429B-B90A-D925D678EEAA}" type="slidenum">
              <a:rPr lang="en-US"/>
              <a:pPr/>
              <a:t>23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7288" y="681038"/>
            <a:ext cx="4545012" cy="34083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16413"/>
            <a:ext cx="5029200" cy="41671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82BE3A-B740-4B80-B936-640867E8CE70}" type="slidenum">
              <a:rPr lang="en-US"/>
              <a:pPr/>
              <a:t>24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B0AAA1-094C-4FD6-BB6B-D1B539CA45A4}" type="slidenum">
              <a:rPr lang="en-US"/>
              <a:pPr/>
              <a:t>25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459F70-3B7A-401E-95C5-253471C210E6}" type="slidenum">
              <a:rPr lang="en-US"/>
              <a:pPr/>
              <a:t>3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F1222-956D-4148-BBDA-E46BFC5F7094}" type="slidenum">
              <a:rPr lang="en-US"/>
              <a:pPr/>
              <a:t>4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380E7-5EA7-4D36-A88E-E41106A160B0}" type="slidenum">
              <a:rPr lang="en-US"/>
              <a:pPr/>
              <a:t>5</a:t>
            </a:fld>
            <a:endParaRPr lang="en-US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A1511D-850C-4E1A-8580-395BEBE1A513}" type="slidenum">
              <a:rPr lang="en-US"/>
              <a:pPr/>
              <a:t>6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B5233-6634-4306-AC91-860AB122517B}" type="slidenum">
              <a:rPr lang="en-US"/>
              <a:pPr/>
              <a:t>7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D3275A-686E-41C5-A89C-4F48DF651EC6}" type="slidenum">
              <a:rPr lang="en-US"/>
              <a:pPr/>
              <a:t>8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A7B77B-BCFF-414B-AC66-A4BFCA1ACC3A}" type="slidenum">
              <a:rPr lang="en-US"/>
              <a:pPr/>
              <a:t>9</a:t>
            </a:fld>
            <a:endParaRPr 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772400" cy="609600"/>
          </a:xfrm>
        </p:spPr>
        <p:txBody>
          <a:bodyPr>
            <a:normAutofit/>
          </a:bodyPr>
          <a:lstStyle>
            <a:lvl1pPr>
              <a:defRPr sz="32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371600"/>
            <a:ext cx="6400800" cy="1752600"/>
          </a:xfrm>
        </p:spPr>
        <p:txBody>
          <a:bodyPr>
            <a:normAutofit/>
          </a:bodyPr>
          <a:lstStyle>
            <a:lvl1pPr marL="0" indent="0" algn="ctr">
              <a:buFont typeface="Arial" pitchFamily="34" charset="0"/>
              <a:buChar char="•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"/>
            <a:ext cx="1600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8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28600"/>
            <a:ext cx="28956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 userDrawn="1"/>
        </p:nvSpPr>
        <p:spPr bwMode="auto">
          <a:xfrm>
            <a:off x="152400" y="6350000"/>
            <a:ext cx="31566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i="1" baseline="0" dirty="0" smtClean="0">
                <a:latin typeface="Times New Roman" pitchFamily="18" charset="0"/>
              </a:rPr>
              <a:t>MAE 5930, Rocket Systems Design</a:t>
            </a:r>
            <a:endParaRPr lang="en-US" sz="1600" b="1" i="1" baseline="0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D964AB75-04B6-4C0D-BC1E-EC1FA625B6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DC303819-2F7A-CA4D-A9B5-3E0D05C2D6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E1D54-B998-4189-A2A6-3CF259B5EB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800" y="190500"/>
            <a:ext cx="1600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943600" y="228600"/>
            <a:ext cx="28956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3" name="Rectangle 10"/>
          <p:cNvSpPr>
            <a:spLocks noChangeArrowheads="1"/>
          </p:cNvSpPr>
          <p:nvPr userDrawn="1"/>
        </p:nvSpPr>
        <p:spPr bwMode="auto">
          <a:xfrm>
            <a:off x="152400" y="6350000"/>
            <a:ext cx="31566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i="1" baseline="0" dirty="0" smtClean="0">
                <a:latin typeface="Times New Roman" pitchFamily="18" charset="0"/>
              </a:rPr>
              <a:t>MAE 5930, Rocket Systems Design</a:t>
            </a:r>
            <a:endParaRPr lang="en-US" sz="1600" b="1" i="1" baseline="0" dirty="0">
              <a:latin typeface="Times New Roman" pitchFamily="18" charset="0"/>
            </a:endParaRPr>
          </a:p>
        </p:txBody>
      </p:sp>
      <p:pic>
        <p:nvPicPr>
          <p:cNvPr id="14" name="Picture 11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10000" y="6248400"/>
            <a:ext cx="1371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i="0" kern="1200" baseline="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i="0" kern="1200" baseline="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5.wmf"/><Relationship Id="rId5" Type="http://schemas.openxmlformats.org/officeDocument/2006/relationships/image" Target="../media/image7.png"/><Relationship Id="rId6" Type="http://schemas.openxmlformats.org/officeDocument/2006/relationships/image" Target="../media/image8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df"/><Relationship Id="rId6" Type="http://schemas.openxmlformats.org/officeDocument/2006/relationships/image" Target="../media/image43.png"/><Relationship Id="rId7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df"/><Relationship Id="rId3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df"/><Relationship Id="rId3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df"/><Relationship Id="rId3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df"/><Relationship Id="rId3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6" Type="http://schemas.openxmlformats.org/officeDocument/2006/relationships/image" Target="../media/image16.wmf"/><Relationship Id="rId7" Type="http://schemas.openxmlformats.org/officeDocument/2006/relationships/image" Target="../media/image17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</p:spPr>
        <p:txBody>
          <a:bodyPr/>
          <a:lstStyle/>
          <a:p>
            <a:fld id="{225860DC-8A02-4790-97B1-7D66212E715F}" type="slidenum">
              <a:rPr lang="en-US"/>
              <a:pPr/>
              <a:t>1</a:t>
            </a:fld>
            <a:endParaRPr lang="en-US"/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r>
              <a:rPr lang="en-US" dirty="0"/>
              <a:t>Types of Propulsion Systems:</a:t>
            </a:r>
            <a:br>
              <a:rPr lang="en-US" dirty="0"/>
            </a:br>
            <a:r>
              <a:rPr lang="en-US" dirty="0"/>
              <a:t>A Quick Overview</a:t>
            </a:r>
          </a:p>
        </p:txBody>
      </p:sp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0"/>
            <a:ext cx="4724400" cy="3659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3352800" y="5105400"/>
            <a:ext cx="1743075" cy="701675"/>
          </a:xfrm>
          <a:prstGeom prst="rect">
            <a:avLst/>
          </a:prstGeom>
          <a:solidFill>
            <a:srgbClr val="869AB5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Actuator Valve</a:t>
            </a:r>
          </a:p>
          <a:p>
            <a:r>
              <a:rPr lang="en-US" sz="2000"/>
              <a:t>for Gas Flow</a:t>
            </a:r>
          </a:p>
        </p:txBody>
      </p:sp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2286000" y="3962400"/>
            <a:ext cx="1185863" cy="701675"/>
          </a:xfrm>
          <a:prstGeom prst="rect">
            <a:avLst/>
          </a:prstGeom>
          <a:solidFill>
            <a:srgbClr val="889FB3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Pressure</a:t>
            </a:r>
          </a:p>
          <a:p>
            <a:r>
              <a:rPr lang="en-US" sz="2000">
                <a:latin typeface="Times New Roman" pitchFamily="18" charset="0"/>
              </a:rPr>
              <a:t>Regulator</a:t>
            </a:r>
          </a:p>
        </p:txBody>
      </p:sp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2819400" y="2514600"/>
            <a:ext cx="2003425" cy="396875"/>
          </a:xfrm>
          <a:prstGeom prst="rect">
            <a:avLst/>
          </a:prstGeom>
          <a:solidFill>
            <a:srgbClr val="889FB3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Gas Storage Tank</a:t>
            </a:r>
          </a:p>
        </p:txBody>
      </p:sp>
      <p:sp>
        <p:nvSpPr>
          <p:cNvPr id="223240" name="Text Box 8"/>
          <p:cNvSpPr txBox="1">
            <a:spLocks noChangeArrowheads="1"/>
          </p:cNvSpPr>
          <p:nvPr/>
        </p:nvSpPr>
        <p:spPr bwMode="auto">
          <a:xfrm>
            <a:off x="2590800" y="3505200"/>
            <a:ext cx="2243138" cy="396875"/>
          </a:xfrm>
          <a:prstGeom prst="rect">
            <a:avLst/>
          </a:prstGeom>
          <a:solidFill>
            <a:srgbClr val="889FB3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Gas Exhaust Nozzle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981200"/>
            <a:ext cx="25590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98A01B-8A22-4C56-A170-13A0AEAFC774}" type="slidenum">
              <a:rPr lang="en-US"/>
              <a:pPr/>
              <a:t>10</a:t>
            </a:fld>
            <a:endParaRPr lang="en-US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/>
              <a:t>Monopropellant systems</a:t>
            </a:r>
          </a:p>
        </p:txBody>
      </p:sp>
      <p:pic>
        <p:nvPicPr>
          <p:cNvPr id="91139" name="Picture 3" descr="monoprop system"/>
          <p:cNvPicPr>
            <a:picLocks noChangeAspect="1" noChangeArrowheads="1"/>
          </p:cNvPicPr>
          <p:nvPr/>
        </p:nvPicPr>
        <p:blipFill>
          <a:blip r:embed="rId3" cstate="print"/>
          <a:srcRect l="15218" t="6830" r="20370" b="14925"/>
          <a:stretch>
            <a:fillRect/>
          </a:stretch>
        </p:blipFill>
        <p:spPr bwMode="auto">
          <a:xfrm>
            <a:off x="3733800" y="1371600"/>
            <a:ext cx="4073525" cy="4724400"/>
          </a:xfrm>
          <a:prstGeom prst="rect">
            <a:avLst/>
          </a:prstGeom>
          <a:noFill/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46125" y="1722438"/>
            <a:ext cx="2906713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• Often used for</a:t>
            </a:r>
          </a:p>
          <a:p>
            <a:r>
              <a:rPr lang="en-US"/>
              <a:t>  spacecraft RCS</a:t>
            </a:r>
          </a:p>
          <a:p>
            <a:r>
              <a:rPr lang="en-US"/>
              <a:t> 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98A01B-8A22-4C56-A170-13A0AEAFC774}" type="slidenum">
              <a:rPr lang="en-US"/>
              <a:pPr/>
              <a:t>11</a:t>
            </a:fld>
            <a:endParaRPr lang="en-US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/>
              <a:t>Monopropellant systems</a:t>
            </a:r>
          </a:p>
        </p:txBody>
      </p:sp>
      <p:pic>
        <p:nvPicPr>
          <p:cNvPr id="91139" name="Picture 3" descr="monoprop system"/>
          <p:cNvPicPr>
            <a:picLocks noChangeAspect="1" noChangeArrowheads="1"/>
          </p:cNvPicPr>
          <p:nvPr/>
        </p:nvPicPr>
        <p:blipFill>
          <a:blip r:embed="rId3" cstate="print"/>
          <a:srcRect l="15218" t="6830" r="20370" b="14925"/>
          <a:stretch>
            <a:fillRect/>
          </a:stretch>
        </p:blipFill>
        <p:spPr bwMode="auto">
          <a:xfrm>
            <a:off x="3733800" y="1371600"/>
            <a:ext cx="4073525" cy="4724400"/>
          </a:xfrm>
          <a:prstGeom prst="rect">
            <a:avLst/>
          </a:prstGeom>
          <a:noFill/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46125" y="1722438"/>
            <a:ext cx="2906713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• Often used for</a:t>
            </a:r>
          </a:p>
          <a:p>
            <a:r>
              <a:rPr lang="en-US"/>
              <a:t>  spacecraft RCS</a:t>
            </a:r>
          </a:p>
          <a:p>
            <a:r>
              <a:rPr lang="en-US"/>
              <a:t> 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0B65C7-47B3-418F-A383-1F8EB20C5722}" type="slidenum">
              <a:rPr lang="en-US"/>
              <a:pPr/>
              <a:t>12</a:t>
            </a:fld>
            <a:endParaRPr lang="en-US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Monopropellant Thrusters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An unstable chemical that will decompose exothermically in the presence of a catalyst.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The chemical needs to be unstable, but not too unstable.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V2 used hydrogen peroxide, but it decomposes in storage, leading to overpressures and water.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Current systems use Hydrazine, which decomposes into Hydrogen, nitrogen, and ammonia in the presence of iridium.  I</a:t>
            </a:r>
            <a:r>
              <a:rPr lang="en-US" sz="2800" baseline="-25000" dirty="0"/>
              <a:t>sp</a:t>
            </a:r>
            <a:r>
              <a:rPr lang="en-US" sz="2800" dirty="0"/>
              <a:t> is on the order of 230, and total thrust can reach hundreds of lbs.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D3D44-4507-48EA-A580-547173967717}" type="slidenum">
              <a:rPr lang="en-US"/>
              <a:pPr/>
              <a:t>13</a:t>
            </a:fld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81000"/>
          </a:xfrm>
        </p:spPr>
        <p:txBody>
          <a:bodyPr>
            <a:normAutofit fontScale="90000"/>
          </a:bodyPr>
          <a:lstStyle/>
          <a:p>
            <a:r>
              <a:rPr lang="en-US"/>
              <a:t>Typical Solid and Liquid Rockets</a:t>
            </a:r>
          </a:p>
        </p:txBody>
      </p:sp>
      <p:pic>
        <p:nvPicPr>
          <p:cNvPr id="93187" name="Picture 3" descr="typical solid and liquid rocke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066800"/>
            <a:ext cx="5594350" cy="5278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7BAF81-7DFD-4CD1-9793-D18A26FA4DE7}" type="slidenum">
              <a:rPr lang="en-US"/>
              <a:pPr/>
              <a:t>14</a:t>
            </a:fld>
            <a:endParaRPr lang="en-US"/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/>
              <a:t>Bi-propellant System</a:t>
            </a:r>
          </a:p>
        </p:txBody>
      </p:sp>
      <p:pic>
        <p:nvPicPr>
          <p:cNvPr id="94211" name="Picture 3" descr="biprop system"/>
          <p:cNvPicPr>
            <a:picLocks noChangeAspect="1" noChangeArrowheads="1"/>
          </p:cNvPicPr>
          <p:nvPr/>
        </p:nvPicPr>
        <p:blipFill>
          <a:blip r:embed="rId3" cstate="print"/>
          <a:srcRect l="13481" t="5307" r="18045" b="13406"/>
          <a:stretch>
            <a:fillRect/>
          </a:stretch>
        </p:blipFill>
        <p:spPr bwMode="auto">
          <a:xfrm>
            <a:off x="228600" y="1219200"/>
            <a:ext cx="5257800" cy="525780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638800" y="1600200"/>
            <a:ext cx="29718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Bi-prop offers the most performance (I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as high as 450 sec) and the most versatility.  They also offer the most failure modes and the highest price tags.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Almost all first stage liquid rockets are Bi-prop.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7B60E0-873B-4441-8D65-BB091F08A15D}" type="slidenum">
              <a:rPr lang="en-US"/>
              <a:pPr/>
              <a:t>15</a:t>
            </a:fld>
            <a:endParaRPr lang="en-US"/>
          </a:p>
        </p:txBody>
      </p:sp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/>
              <a:t>Bi-Prop plumbing</a:t>
            </a:r>
          </a:p>
        </p:txBody>
      </p:sp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454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47800"/>
            <a:ext cx="39497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990600" y="1066800"/>
            <a:ext cx="130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Turbine Fed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1066800"/>
            <a:ext cx="147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Pressure </a:t>
            </a:r>
            <a:r>
              <a:rPr lang="en-US" b="1" i="1" dirty="0" smtClean="0">
                <a:solidFill>
                  <a:srgbClr val="FF0000"/>
                </a:solidFill>
              </a:rPr>
              <a:t>Fed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BC5C70-BF3E-43A8-92C3-A4FA1E14B563}" type="slidenum">
              <a:rPr lang="en-US"/>
              <a:pPr/>
              <a:t>16</a:t>
            </a:fld>
            <a:endParaRPr lang="en-US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Solid Rocket Motors</a:t>
            </a:r>
          </a:p>
        </p:txBody>
      </p:sp>
      <p:pic>
        <p:nvPicPr>
          <p:cNvPr id="100355" name="Picture 3" descr="solid rocket"/>
          <p:cNvPicPr>
            <a:picLocks noChangeAspect="1" noChangeArrowheads="1"/>
          </p:cNvPicPr>
          <p:nvPr/>
        </p:nvPicPr>
        <p:blipFill>
          <a:blip r:embed="rId3" cstate="print"/>
          <a:srcRect l="17911" t="14949" r="19154" b="31444"/>
          <a:stretch>
            <a:fillRect/>
          </a:stretch>
        </p:blipFill>
        <p:spPr bwMode="auto">
          <a:xfrm>
            <a:off x="533400" y="990600"/>
            <a:ext cx="8305800" cy="3414713"/>
          </a:xfrm>
          <a:prstGeom prst="rect">
            <a:avLst/>
          </a:prstGeom>
          <a:noFill/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343400"/>
            <a:ext cx="396240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100509-DF67-454A-B27F-FD7CA77DC7B0}" type="slidenum">
              <a:rPr lang="en-US"/>
              <a:pPr/>
              <a:t>17</a:t>
            </a:fld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Solid Rocket Motors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The oxidizer and fuel are stored in the combustion chamber as a mechanical mixture in solid form</a:t>
            </a:r>
          </a:p>
          <a:p>
            <a:r>
              <a:rPr lang="en-US" sz="2800" dirty="0"/>
              <a:t>Two conditions for use:</a:t>
            </a:r>
          </a:p>
          <a:p>
            <a:pPr lvl="1"/>
            <a:r>
              <a:rPr lang="en-US" sz="2400" dirty="0"/>
              <a:t>The total Impulse is known accurately in advance</a:t>
            </a:r>
          </a:p>
          <a:p>
            <a:pPr lvl="1"/>
            <a:r>
              <a:rPr lang="en-US" sz="2400" dirty="0"/>
              <a:t>Restart is not required</a:t>
            </a:r>
          </a:p>
          <a:p>
            <a:r>
              <a:rPr lang="en-US" sz="2800" dirty="0"/>
              <a:t>Elements include:  Case, Igniter, Grain, Nozzle, </a:t>
            </a:r>
            <a:r>
              <a:rPr lang="en-US" sz="2800" dirty="0" smtClean="0"/>
              <a:t>liner/insulation</a:t>
            </a:r>
          </a:p>
          <a:p>
            <a:r>
              <a:rPr lang="en-US" dirty="0" smtClean="0"/>
              <a:t>Black Powder</a:t>
            </a:r>
          </a:p>
          <a:p>
            <a:r>
              <a:rPr lang="en-US" dirty="0" smtClean="0"/>
              <a:t>Composite Propellant: </a:t>
            </a:r>
            <a:r>
              <a:rPr lang="en-US" b="0" dirty="0" smtClean="0"/>
              <a:t>organic binders, aluminum powder, and an oxidizer (usually ammonium perchlorate - NH</a:t>
            </a:r>
            <a:r>
              <a:rPr lang="en-US" b="0" baseline="-25000" dirty="0" smtClean="0"/>
              <a:t>4</a:t>
            </a:r>
            <a:r>
              <a:rPr lang="en-US" b="0" dirty="0" smtClean="0"/>
              <a:t>CIO</a:t>
            </a:r>
            <a:r>
              <a:rPr lang="en-US" b="0" baseline="-25000" dirty="0" smtClean="0"/>
              <a:t>4</a:t>
            </a:r>
            <a:r>
              <a:rPr lang="en-US" b="0" dirty="0" smtClean="0"/>
              <a:t>.)  The binders are rubberlike polymers that are both fuel and binder.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C4EC91-FCDC-4334-A05D-20FC6BE2BA17}" type="slidenum">
              <a:rPr lang="en-US"/>
              <a:pPr/>
              <a:t>18</a:t>
            </a:fld>
            <a:endParaRPr lang="en-US"/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/>
              <a:t>Burning Patterns</a:t>
            </a:r>
          </a:p>
        </p:txBody>
      </p:sp>
      <p:pic>
        <p:nvPicPr>
          <p:cNvPr id="103427" name="Picture 3" descr="burning"/>
          <p:cNvPicPr>
            <a:picLocks noChangeAspect="1" noChangeArrowheads="1"/>
          </p:cNvPicPr>
          <p:nvPr/>
        </p:nvPicPr>
        <p:blipFill>
          <a:blip r:embed="rId3" cstate="print"/>
          <a:srcRect l="11215" t="25232" r="14018" b="20700"/>
          <a:stretch>
            <a:fillRect/>
          </a:stretch>
        </p:blipFill>
        <p:spPr bwMode="auto">
          <a:xfrm>
            <a:off x="457200" y="1447800"/>
            <a:ext cx="8382000" cy="4714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9BE725-764C-4B08-8CA0-C39258E17671}" type="slidenum">
              <a:rPr lang="en-US"/>
              <a:pPr/>
              <a:t>19</a:t>
            </a:fld>
            <a:endParaRPr lang="en-US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/>
              <a:t>Thrust Profiles</a:t>
            </a:r>
          </a:p>
        </p:txBody>
      </p:sp>
      <p:pic>
        <p:nvPicPr>
          <p:cNvPr id="104451" name="Picture 3" descr="thrust"/>
          <p:cNvPicPr>
            <a:picLocks noChangeAspect="1" noChangeArrowheads="1"/>
          </p:cNvPicPr>
          <p:nvPr/>
        </p:nvPicPr>
        <p:blipFill>
          <a:blip r:embed="rId3" cstate="print"/>
          <a:srcRect l="7866" t="28889" r="7864" b="20554"/>
          <a:stretch>
            <a:fillRect/>
          </a:stretch>
        </p:blipFill>
        <p:spPr bwMode="auto">
          <a:xfrm>
            <a:off x="609600" y="1752600"/>
            <a:ext cx="8305800" cy="3876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1623E-457E-430E-BDC4-B82ED14CAF18}" type="slidenum">
              <a:rPr lang="en-US"/>
              <a:pPr/>
              <a:t>2</a:t>
            </a:fld>
            <a:endParaRPr lang="en-US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1143000"/>
          </a:xfrm>
        </p:spPr>
        <p:txBody>
          <a:bodyPr/>
          <a:lstStyle/>
          <a:p>
            <a:r>
              <a:rPr lang="en-US"/>
              <a:t>Review: </a:t>
            </a:r>
            <a:r>
              <a:rPr lang="en-US" sz="3600"/>
              <a:t>Thrust Equation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981200"/>
            <a:ext cx="114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67000"/>
            <a:ext cx="25590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200400" y="1752600"/>
            <a:ext cx="51450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• Thrust + Oxidizer enters combustion</a:t>
            </a:r>
          </a:p>
          <a:p>
            <a:r>
              <a:rPr lang="en-US" sz="2400"/>
              <a:t>Chamber at ~0 velocity, combustion</a:t>
            </a:r>
          </a:p>
          <a:p>
            <a:r>
              <a:rPr lang="en-US" sz="2400"/>
              <a:t>Adds energy … High Chamber pressure</a:t>
            </a:r>
          </a:p>
          <a:p>
            <a:r>
              <a:rPr lang="en-US" sz="2400"/>
              <a:t>Accelerates flow through Nozzle</a:t>
            </a:r>
            <a:endParaRPr lang="en-US" sz="2400" i="1"/>
          </a:p>
          <a:p>
            <a:r>
              <a:rPr lang="en-US" sz="2400" i="1"/>
              <a:t>Resultant pressure forces produce thrust</a:t>
            </a:r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3810000"/>
            <a:ext cx="460375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9" name="Line 7"/>
          <p:cNvSpPr>
            <a:spLocks noChangeShapeType="1"/>
          </p:cNvSpPr>
          <p:nvPr/>
        </p:nvSpPr>
        <p:spPr bwMode="auto">
          <a:xfrm>
            <a:off x="1600200" y="28194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838200"/>
            <a:ext cx="4572000" cy="857250"/>
          </a:xfrm>
          <a:prstGeom prst="rect">
            <a:avLst/>
          </a:prstGeom>
          <a:noFill/>
          <a:ln w="12700">
            <a:solidFill>
              <a:srgbClr val="FF2137"/>
            </a:solidFill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32E281A-5FA3-4314-953A-7DBBB518229E}" type="slidenum">
              <a:rPr lang="en-US">
                <a:latin typeface="Times" pitchFamily="-16" charset="0"/>
              </a:rPr>
              <a:pPr/>
              <a:t>20</a:t>
            </a:fld>
            <a:endParaRPr lang="en-US">
              <a:latin typeface="Times" pitchFamily="-16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534400" cy="100965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1800" b="1" smtClean="0">
                <a:solidFill>
                  <a:schemeClr val="tx1"/>
                </a:solidFill>
              </a:rPr>
              <a:t>SHAPE OF PROPELLANT GRAINS QUENCHED AT DIFFERENT TIMES </a:t>
            </a:r>
          </a:p>
        </p:txBody>
      </p:sp>
      <p:pic>
        <p:nvPicPr>
          <p:cNvPr id="56324" name="Picture 4" descr="ThreeGrainsQuench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95388"/>
            <a:ext cx="8458200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457200" y="5562600"/>
            <a:ext cx="8686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2"/>
                </a:solidFill>
                <a:latin typeface="Arial" pitchFamily="34" charset="0"/>
              </a:rPr>
              <a:t>Start condition     Quenched at 1.5 s     Quenched at 2.5 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0D58F60-FA86-4416-BE95-61BE2EE90257}" type="slidenum">
              <a:rPr lang="en-US">
                <a:latin typeface="Times" pitchFamily="-16" charset="0"/>
              </a:rPr>
              <a:pPr/>
              <a:t>21</a:t>
            </a:fld>
            <a:endParaRPr lang="en-US">
              <a:latin typeface="Times" pitchFamily="-16" charset="0"/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The “Bates Grain” Geometry</a:t>
            </a:r>
          </a:p>
        </p:txBody>
      </p:sp>
      <p:sp>
        <p:nvSpPr>
          <p:cNvPr id="64516" name="Text Box 3"/>
          <p:cNvSpPr txBox="1">
            <a:spLocks noChangeArrowheads="1"/>
          </p:cNvSpPr>
          <p:nvPr/>
        </p:nvSpPr>
        <p:spPr bwMode="auto">
          <a:xfrm>
            <a:off x="1423695" y="1203325"/>
            <a:ext cx="51790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/>
                <a:cs typeface="Times New Roman"/>
              </a:rPr>
              <a:t>Simple Modification to Cylindrical Port to Give More 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Even Burn Pattern</a:t>
            </a:r>
          </a:p>
        </p:txBody>
      </p:sp>
      <p:pic>
        <p:nvPicPr>
          <p:cNvPr id="64517" name="Picture 4" descr="bates_grain_configu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600"/>
            <a:ext cx="34290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5" descr="ba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268538"/>
            <a:ext cx="4953000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6"/>
          <p:cNvSpPr txBox="1">
            <a:spLocks noChangeArrowheads="1"/>
          </p:cNvSpPr>
          <p:nvPr/>
        </p:nvSpPr>
        <p:spPr bwMode="auto">
          <a:xfrm>
            <a:off x="4191000" y="4343400"/>
            <a:ext cx="38523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Grain segments burn from</a:t>
            </a:r>
          </a:p>
          <a:p>
            <a:r>
              <a:rPr lang="en-US" sz="2400">
                <a:latin typeface="Times New Roman"/>
                <a:cs typeface="Times New Roman"/>
              </a:rPr>
              <a:t>“inside” and along the “ends”</a:t>
            </a:r>
          </a:p>
        </p:txBody>
      </p:sp>
      <p:sp>
        <p:nvSpPr>
          <p:cNvPr id="64520" name="Line 7"/>
          <p:cNvSpPr>
            <a:spLocks noChangeShapeType="1"/>
          </p:cNvSpPr>
          <p:nvPr/>
        </p:nvSpPr>
        <p:spPr bwMode="auto">
          <a:xfrm>
            <a:off x="3886200" y="3581400"/>
            <a:ext cx="83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Line 8"/>
          <p:cNvSpPr>
            <a:spLocks noChangeShapeType="1"/>
          </p:cNvSpPr>
          <p:nvPr/>
        </p:nvSpPr>
        <p:spPr bwMode="auto">
          <a:xfrm flipV="1">
            <a:off x="4724400" y="2667000"/>
            <a:ext cx="762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600" y="5410200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Most NAR-certified solid-grain motors use this pattern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A01B10-0220-479D-AEAF-A7462440912F}" type="slidenum">
              <a:rPr lang="en-US"/>
              <a:pPr/>
              <a:t>22</a:t>
            </a:fld>
            <a:endParaRPr lang="en-US"/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Hybrid Motors</a:t>
            </a:r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00200"/>
            <a:ext cx="5638800" cy="2684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1600200" y="4572000"/>
            <a:ext cx="65646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 Relatively Low I</a:t>
            </a:r>
            <a:r>
              <a:rPr lang="en-US" sz="2000" b="1" baseline="-25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</a:t>
            </a:r>
            <a:r>
              <a:rPr lang="en-US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Capable of High Thrust</a:t>
            </a:r>
          </a:p>
          <a:p>
            <a:r>
              <a:rPr lang="en-US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 </a:t>
            </a:r>
            <a:r>
              <a:rPr lang="en-US" sz="20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Throttleable</a:t>
            </a:r>
            <a:r>
              <a:rPr lang="en-US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0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Restartable</a:t>
            </a:r>
            <a:r>
              <a:rPr lang="en-US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 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Limited explosion potential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difficult to precisely regulate delivered impulse for 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pressure fed systems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D0C45D-8B24-4584-897F-934E5973CB15}" type="slidenum">
              <a:rPr lang="en-US"/>
              <a:pPr/>
              <a:t>23</a:t>
            </a:fld>
            <a:endParaRPr lang="en-US"/>
          </a:p>
        </p:txBody>
      </p:sp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Space Dev® Hybrid Powered</a:t>
            </a:r>
            <a:br>
              <a:rPr lang="en-US"/>
            </a:br>
            <a:r>
              <a:rPr lang="en-US"/>
              <a:t>“Spaceship 1” </a:t>
            </a:r>
            <a:r>
              <a:rPr lang="en-US" sz="1400"/>
              <a:t>(cont’d)</a:t>
            </a:r>
            <a:endParaRPr lang="en-US"/>
          </a:p>
        </p:txBody>
      </p:sp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586163" cy="1890713"/>
          </a:xfrm>
          <a:prstGeom prst="rect">
            <a:avLst/>
          </a:prstGeom>
          <a:noFill/>
        </p:spPr>
      </p:pic>
      <p:pic>
        <p:nvPicPr>
          <p:cNvPr id="296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295400"/>
            <a:ext cx="3586163" cy="2151063"/>
          </a:xfrm>
          <a:prstGeom prst="rect">
            <a:avLst/>
          </a:prstGeom>
          <a:noFill/>
        </p:spPr>
      </p:pic>
      <p:sp>
        <p:nvSpPr>
          <p:cNvPr id="296965" name="Text Box 5"/>
          <p:cNvSpPr txBox="1">
            <a:spLocks noChangeArrowheads="1"/>
          </p:cNvSpPr>
          <p:nvPr/>
        </p:nvSpPr>
        <p:spPr bwMode="auto">
          <a:xfrm>
            <a:off x="304800" y="3429000"/>
            <a:ext cx="8553450" cy="2530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• Built by Burt Rutan (Scaled Composites®) with Paul Allen’s (Apple co founder)</a:t>
            </a:r>
          </a:p>
          <a:p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Money in Mojave CA SS1 wrote history, when the first private suborbital</a:t>
            </a:r>
          </a:p>
          <a:p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spaceflight was conducted on June 21, 2004 (with pilot Mike Melvill). </a:t>
            </a:r>
          </a:p>
          <a:p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• SS1 won the </a:t>
            </a:r>
            <a:r>
              <a:rPr lang="en-US" sz="2000" u="sng">
                <a:solidFill>
                  <a:srgbClr val="0055CC"/>
                </a:solidFill>
                <a:latin typeface="Times New Roman" pitchFamily="18" charset="0"/>
              </a:rPr>
              <a:t>X-Prize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with flights on 29.09.2004 (Melville)</a:t>
            </a:r>
          </a:p>
          <a:p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and a follow up flight on 04.10.2004. (Brian Binneie)</a:t>
            </a:r>
          </a:p>
          <a:p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• Powered by a 16700 lbf thrust Hybrid Motor (SpaceDev)</a:t>
            </a:r>
          </a:p>
        </p:txBody>
      </p:sp>
      <p:pic>
        <p:nvPicPr>
          <p:cNvPr id="2969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4495800"/>
            <a:ext cx="1428750" cy="1952625"/>
          </a:xfrm>
          <a:prstGeom prst="rect">
            <a:avLst/>
          </a:prstGeom>
          <a:noFill/>
        </p:spPr>
      </p:pic>
      <p:pic>
        <p:nvPicPr>
          <p:cNvPr id="29696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1371600"/>
            <a:ext cx="1428750" cy="180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44ADA5-FA41-4B7B-BEB2-3982B8D0AE4F}" type="slidenum">
              <a:rPr lang="en-US"/>
              <a:pPr/>
              <a:t>24</a:t>
            </a:fld>
            <a:endParaRPr lang="en-US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Weight Comparison</a:t>
            </a:r>
          </a:p>
        </p:txBody>
      </p:sp>
      <p:pic>
        <p:nvPicPr>
          <p:cNvPr id="105475" name="Picture 3" descr="prop sys pl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7696200" cy="4822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BF08D3-CBDA-4EDD-BE51-B709EC0DEB5A}" type="slidenum">
              <a:rPr lang="en-US"/>
              <a:pPr/>
              <a:t>25</a:t>
            </a:fld>
            <a:endParaRPr lang="en-US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US"/>
              <a:t>Propellant Comparisons</a:t>
            </a:r>
          </a:p>
        </p:txBody>
      </p:sp>
      <p:pic>
        <p:nvPicPr>
          <p:cNvPr id="106499" name="Picture 3" descr="propulsion types table 2"/>
          <p:cNvPicPr>
            <a:picLocks noChangeAspect="1" noChangeArrowheads="1"/>
          </p:cNvPicPr>
          <p:nvPr/>
        </p:nvPicPr>
        <p:blipFill>
          <a:blip r:embed="rId3" cstate="print"/>
          <a:srcRect l="7314" t="16620" r="3999" b="9944"/>
          <a:stretch>
            <a:fillRect/>
          </a:stretch>
        </p:blipFill>
        <p:spPr bwMode="auto">
          <a:xfrm>
            <a:off x="533400" y="1676400"/>
            <a:ext cx="7924800" cy="3752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4B4E7-186F-ED4E-A933-FC7D7F5CBBCF}" type="slidenum">
              <a:rPr lang="en-US"/>
              <a:pPr/>
              <a:t>26</a:t>
            </a:fld>
            <a:endParaRPr lang="en-US"/>
          </a:p>
        </p:txBody>
      </p:sp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Optimum </a:t>
            </a:r>
            <a:r>
              <a:rPr lang="en-US" dirty="0" smtClean="0"/>
              <a:t>Nozzle</a:t>
            </a:r>
            <a:endParaRPr lang="en-US" dirty="0"/>
          </a:p>
        </p:txBody>
      </p:sp>
      <p:pic>
        <p:nvPicPr>
          <p:cNvPr id="275459" name="Picture 3" descr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43000"/>
            <a:ext cx="3124200" cy="2108200"/>
          </a:xfrm>
          <a:prstGeom prst="rect">
            <a:avLst/>
          </a:prstGeom>
          <a:noFill/>
        </p:spPr>
      </p:pic>
      <p:pic>
        <p:nvPicPr>
          <p:cNvPr id="275460" name="Picture 4" descr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657600"/>
            <a:ext cx="1743075" cy="1892300"/>
          </a:xfrm>
          <a:prstGeom prst="rect">
            <a:avLst/>
          </a:prstGeom>
          <a:noFill/>
        </p:spPr>
      </p:pic>
      <p:pic>
        <p:nvPicPr>
          <p:cNvPr id="275461" name="Picture 5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4114800" y="1295400"/>
            <a:ext cx="45720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75462" name="Object 6"/>
          <p:cNvGraphicFramePr>
            <a:graphicFrameLocks noChangeAspect="1"/>
          </p:cNvGraphicFramePr>
          <p:nvPr/>
        </p:nvGraphicFramePr>
        <p:xfrm>
          <a:off x="3352800" y="2667000"/>
          <a:ext cx="5334000" cy="3243263"/>
        </p:xfrm>
        <a:graphic>
          <a:graphicData uri="http://schemas.openxmlformats.org/presentationml/2006/ole">
            <p:oleObj spid="_x0000_s124930" name="Equation" r:id="rId7" imgW="2032000" imgH="12827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CDDA3-0477-824A-92AA-F0A305C48D3E}" type="slidenum">
              <a:rPr lang="en-US"/>
              <a:pPr/>
              <a:t>27</a:t>
            </a:fld>
            <a:endParaRPr lang="en-US"/>
          </a:p>
        </p:txBody>
      </p:sp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0" y="3238500"/>
            <a:ext cx="1143000" cy="381000"/>
          </a:xfrm>
        </p:spPr>
        <p:txBody>
          <a:bodyPr>
            <a:normAutofit fontScale="90000"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609600" y="685800"/>
            <a:ext cx="8067675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905000" y="609600"/>
            <a:ext cx="3505201" cy="5847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Operating Pressure 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F902-999C-084D-9E4B-BD477A5A415A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85800"/>
            <a:ext cx="56769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Effect of Operating Pressure on Conventional Nozzle Performance</a:t>
            </a:r>
            <a:endParaRPr lang="en-US" dirty="0"/>
          </a:p>
        </p:txBody>
      </p:sp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843915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762000" y="5562600"/>
            <a:ext cx="2976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Credit: Aerospace web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A2187-5014-CF40-9D59-340ADE5CA6F1}" type="slidenum">
              <a:rPr lang="en-US"/>
              <a:pPr/>
              <a:t>29</a:t>
            </a:fld>
            <a:endParaRPr lang="en-US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0" y="3238500"/>
            <a:ext cx="1143000" cy="381000"/>
          </a:xfrm>
        </p:spPr>
        <p:txBody>
          <a:bodyPr>
            <a:normAutofit fontScale="90000"/>
          </a:bodyPr>
          <a:lstStyle/>
          <a:p>
            <a:r>
              <a:rPr lang="en-US"/>
              <a:t>The "Optimum Nozzle”</a:t>
            </a:r>
          </a:p>
        </p:txBody>
      </p:sp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62000"/>
            <a:ext cx="6611938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14C9A-EAB7-494F-B88C-2F05707FB777}" type="slidenum">
              <a:rPr lang="en-US"/>
              <a:pPr/>
              <a:t>3</a:t>
            </a:fld>
            <a:endParaRPr lang="en-US"/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Maximum Available Thrust</a:t>
            </a:r>
          </a:p>
        </p:txBody>
      </p:sp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59436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 descr="Screen shot 2010-09-06 at 9.51.1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8610600" cy="5712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A177-FDC4-CC47-B8DE-1B5BA561E647}" type="slidenum">
              <a:rPr lang="en-US"/>
              <a:pPr/>
              <a:t>31</a:t>
            </a:fld>
            <a:endParaRPr lang="en-US"/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0" y="3238500"/>
            <a:ext cx="1143000" cy="3810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"The Linear Aerospike  Rocket Engine"</a:t>
            </a:r>
          </a:p>
        </p:txBody>
      </p:sp>
      <p:pic>
        <p:nvPicPr>
          <p:cNvPr id="263171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87325" y="487363"/>
            <a:ext cx="87757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228600" y="838200"/>
            <a:ext cx="28019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FF0710"/>
                </a:solidFill>
              </a:rPr>
              <a:t>… Which leads us to</a:t>
            </a:r>
          </a:p>
          <a:p>
            <a:r>
              <a:rPr lang="en-US" sz="2000" i="1" dirty="0">
                <a:solidFill>
                  <a:srgbClr val="FF0710"/>
                </a:solidFill>
              </a:rPr>
              <a:t>      the … real alternative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0" y="533400"/>
            <a:ext cx="60198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</a:t>
            </a:r>
            <a:r>
              <a:rPr lang="en-US" sz="3600" dirty="0" err="1" smtClean="0"/>
              <a:t>Aerospike</a:t>
            </a:r>
            <a:r>
              <a:rPr lang="en-US" sz="3600" dirty="0" smtClean="0"/>
              <a:t> Rocket Nozzle</a:t>
            </a: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DAF8-A37C-3445-9FCB-AF739D364752}" type="slidenum">
              <a:rPr lang="en-US"/>
              <a:pPr/>
              <a:t>32</a:t>
            </a:fld>
            <a:endParaRPr lang="en-US"/>
          </a:p>
        </p:txBody>
      </p:sp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457200"/>
            <a:ext cx="6248400" cy="57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A0FF-496B-204C-B08B-DFD9A1378448}" type="slidenum">
              <a:rPr lang="en-US"/>
              <a:pPr/>
              <a:t>33</a:t>
            </a:fld>
            <a:endParaRPr lang="en-US"/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0" y="3238500"/>
            <a:ext cx="1143000" cy="381000"/>
          </a:xfrm>
        </p:spPr>
        <p:txBody>
          <a:bodyPr>
            <a:normAutofit fontScale="90000"/>
          </a:bodyPr>
          <a:lstStyle/>
          <a:p>
            <a:r>
              <a:rPr lang="en-US" sz="800">
                <a:solidFill>
                  <a:schemeClr val="bg1"/>
                </a:solidFill>
              </a:rPr>
              <a:t>Linear Aerospike Rocket Engine Nozzle has same effect as telescope nozzle</a:t>
            </a:r>
            <a:endParaRPr lang="en-US" sz="800"/>
          </a:p>
        </p:txBody>
      </p:sp>
      <p:pic>
        <p:nvPicPr>
          <p:cNvPr id="265219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143000" y="304800"/>
            <a:ext cx="7620000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8B96-B8BB-574F-B31C-05C009C07D43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001000" cy="533400"/>
          </a:xfrm>
        </p:spPr>
        <p:txBody>
          <a:bodyPr/>
          <a:lstStyle/>
          <a:p>
            <a:r>
              <a:rPr lang="en-US" sz="2400" dirty="0"/>
              <a:t>Advantages of </a:t>
            </a:r>
            <a:r>
              <a:rPr lang="en-US" sz="2400" dirty="0" err="1"/>
              <a:t>Aerospike</a:t>
            </a:r>
            <a:r>
              <a:rPr lang="en-US" sz="2400" dirty="0" smtClean="0"/>
              <a:t> Nozzle</a:t>
            </a:r>
            <a:endParaRPr lang="en-US" sz="2400" dirty="0"/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228600" y="914400"/>
            <a:ext cx="5867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000" i="1" dirty="0">
                <a:latin typeface="Times New Roman"/>
                <a:cs typeface="Times New Roman"/>
              </a:rPr>
              <a:t>Truncated </a:t>
            </a:r>
            <a:r>
              <a:rPr lang="en-US" sz="2000" i="1" dirty="0" err="1">
                <a:latin typeface="Times New Roman"/>
                <a:cs typeface="Times New Roman"/>
              </a:rPr>
              <a:t>aerospike</a:t>
            </a:r>
            <a:r>
              <a:rPr lang="en-US" sz="2000" i="1" dirty="0">
                <a:latin typeface="Times New Roman"/>
                <a:cs typeface="Times New Roman"/>
              </a:rPr>
              <a:t> nozzles can be as short as 25% the length of a conventional bell nozzle.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Provide savings in packing volume and weight for space vehicles.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 err="1">
                <a:latin typeface="Times New Roman"/>
                <a:cs typeface="Times New Roman"/>
              </a:rPr>
              <a:t>Aerospike</a:t>
            </a:r>
            <a:r>
              <a:rPr lang="en-US" sz="2000" dirty="0">
                <a:latin typeface="Times New Roman"/>
                <a:cs typeface="Times New Roman"/>
              </a:rPr>
              <a:t> nozzles allow higher expansion ratio than conventional nozzle for a given space vehicle base area.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Times New Roman"/>
                <a:ea typeface="ＭＳ Ｐゴシック" charset="-128"/>
                <a:cs typeface="Times New Roman"/>
              </a:rPr>
              <a:t>Increase vacuum thrust and specific impulse.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For</a:t>
            </a:r>
            <a:r>
              <a:rPr lang="en-US" sz="2000" dirty="0" smtClean="0">
                <a:latin typeface="Times New Roman"/>
                <a:cs typeface="Times New Roman"/>
              </a:rPr>
              <a:t> in-space operations, </a:t>
            </a:r>
            <a:r>
              <a:rPr lang="en-US" sz="2000" dirty="0">
                <a:latin typeface="Times New Roman"/>
                <a:cs typeface="Times New Roman"/>
              </a:rPr>
              <a:t>advanced nozzles can increase the thrust and specific impulse by 5-6%, resulting in a 8-9% decrease in propellant mass.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Lower total vehicle mass and provide extra margin for the mass inclusion of other critical vehicle systems.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New nozzle technology also applicable to RCS, space tugs, etc…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752600"/>
            <a:ext cx="282988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943600" y="3886200"/>
            <a:ext cx="2932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Comparison of F-1 Engine (Apollo Saturn V) to Proposed J 2T-250K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Replacement </a:t>
            </a:r>
            <a:r>
              <a:rPr lang="en-US" b="1" dirty="0" err="1" smtClean="0">
                <a:latin typeface="Times New Roman"/>
                <a:cs typeface="Times New Roman"/>
              </a:rPr>
              <a:t>Aerospike</a:t>
            </a:r>
            <a:r>
              <a:rPr lang="en-US" b="1" dirty="0" smtClean="0">
                <a:latin typeface="Times New Roman"/>
                <a:cs typeface="Times New Roman"/>
              </a:rPr>
              <a:t> Engine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BB4B-599C-264E-88F7-FD67A07216AB}" type="slidenum">
              <a:rPr lang="en-US"/>
              <a:pPr/>
              <a:t>35</a:t>
            </a:fld>
            <a:endParaRPr lang="en-US"/>
          </a:p>
        </p:txBody>
      </p:sp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Comparison</a:t>
            </a: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800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45" name="Text Box 5"/>
          <p:cNvSpPr txBox="1">
            <a:spLocks noChangeArrowheads="1"/>
          </p:cNvSpPr>
          <p:nvPr/>
        </p:nvSpPr>
        <p:spPr bwMode="auto">
          <a:xfrm>
            <a:off x="4572000" y="1828800"/>
            <a:ext cx="42672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• Although less than Ideal</a:t>
            </a:r>
          </a:p>
          <a:p>
            <a:r>
              <a:rPr lang="en-US" dirty="0"/>
              <a:t> The significant </a:t>
            </a:r>
            <a:r>
              <a:rPr lang="en-US" dirty="0" err="1"/>
              <a:t>Isp</a:t>
            </a:r>
            <a:r>
              <a:rPr lang="en-US" dirty="0"/>
              <a:t> recovery</a:t>
            </a:r>
          </a:p>
          <a:p>
            <a:r>
              <a:rPr lang="en-US" dirty="0"/>
              <a:t> of Spike Nozzles offer significant</a:t>
            </a:r>
          </a:p>
          <a:p>
            <a:r>
              <a:rPr lang="en-US" dirty="0"/>
              <a:t> advantage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800" y="327660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Annular “Plug” </a:t>
            </a:r>
            <a:r>
              <a:rPr lang="en-US" b="1" i="1" dirty="0" err="1" smtClean="0"/>
              <a:t>aerospike</a:t>
            </a:r>
            <a:endParaRPr lang="en-US" b="1" i="1" dirty="0"/>
          </a:p>
        </p:txBody>
      </p:sp>
      <p:pic>
        <p:nvPicPr>
          <p:cNvPr id="9" name="Picture 8" descr="Screen shot 2010-09-06 at 9.38.0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733800"/>
            <a:ext cx="3623336" cy="2570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Annular </a:t>
            </a:r>
            <a:r>
              <a:rPr lang="en-US" dirty="0" err="1" smtClean="0"/>
              <a:t>Aerospike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 descr="Screen shot 2010-09-06 at 9.55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53" y="1022932"/>
            <a:ext cx="8771052" cy="4615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</a:t>
            </a:r>
            <a:r>
              <a:rPr lang="en-US" dirty="0" err="1" smtClean="0"/>
              <a:t>Aerospike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" name="Picture 3" descr="Screen shot 2010-09-06 at 9.40.0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143000"/>
            <a:ext cx="8639415" cy="5218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</a:t>
            </a:r>
            <a:r>
              <a:rPr lang="en-US" dirty="0" err="1" smtClean="0"/>
              <a:t>Aerospike</a:t>
            </a:r>
            <a:r>
              <a:rPr lang="en-US" dirty="0" smtClean="0"/>
              <a:t> Design </a:t>
            </a:r>
            <a:r>
              <a:rPr lang="en-US" sz="1400" dirty="0" smtClean="0"/>
              <a:t>(2)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Screen shot 2010-09-06 at 9.58.4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47315"/>
            <a:ext cx="8305800" cy="5382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Off Design Operation </a:t>
            </a:r>
            <a:r>
              <a:rPr lang="en-US" sz="1600" dirty="0" smtClean="0"/>
              <a:t>(1)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" name="Picture 3" descr="Screen shot 2010-09-06 at 9.43.1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8610600" cy="5274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3C3F73-220F-4041-9864-D7CBC7E6E3A2}" type="slidenum">
              <a:rPr lang="en-US"/>
              <a:pPr/>
              <a:t>4</a:t>
            </a:fld>
            <a:endParaRPr 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/>
              <a:t>Review: Specific Impulse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1143000"/>
            <a:ext cx="6850063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• Specific Impulse rocket’s Ability to deliver a certain </a:t>
            </a:r>
          </a:p>
          <a:p>
            <a:r>
              <a:rPr lang="en-US" sz="2400" i="1">
                <a:latin typeface="Times New Roman" pitchFamily="18" charset="0"/>
              </a:rPr>
              <a:t>(specific)</a:t>
            </a:r>
            <a:r>
              <a:rPr lang="en-US" sz="2400">
                <a:latin typeface="Times New Roman" pitchFamily="18" charset="0"/>
              </a:rPr>
              <a:t> impulse for a given weight of propellant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76400"/>
            <a:ext cx="5791200" cy="2466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133600"/>
            <a:ext cx="2057400" cy="5318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5486400" y="4038600"/>
            <a:ext cx="29098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0C14"/>
                </a:solidFill>
                <a:latin typeface="Times New Roman" pitchFamily="18" charset="0"/>
              </a:rPr>
              <a:t>Mean specific impulse</a:t>
            </a:r>
            <a:endParaRPr lang="en-US" sz="2400">
              <a:solidFill>
                <a:srgbClr val="FF0C14"/>
              </a:solidFill>
              <a:latin typeface="Times New Roman" pitchFamily="18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381000" y="3810000"/>
            <a:ext cx="457835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• At a constant altitude, with </a:t>
            </a:r>
          </a:p>
          <a:p>
            <a:r>
              <a:rPr lang="en-US" sz="2400">
                <a:latin typeface="Times New Roman" pitchFamily="18" charset="0"/>
              </a:rPr>
              <a:t> Constant mass flow through engine</a:t>
            </a:r>
          </a:p>
        </p:txBody>
      </p:sp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724400"/>
            <a:ext cx="4800600" cy="1465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3886200" y="6096000"/>
            <a:ext cx="41084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0C14"/>
                </a:solidFill>
                <a:latin typeface="Times New Roman" pitchFamily="18" charset="0"/>
              </a:rPr>
              <a:t>• Instantaneous specific impulse</a:t>
            </a:r>
            <a:endParaRPr lang="en-US" sz="2400">
              <a:solidFill>
                <a:srgbClr val="FF0C14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Off Design Operation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 descr="Screen shot 2010-09-06 at 9.48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8686800" cy="5345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Off Design Operation </a:t>
            </a:r>
            <a:r>
              <a:rPr lang="en-US" sz="1600" dirty="0" smtClean="0"/>
              <a:t>(1)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Picture 3" descr="Screen shot 2010-09-06 at 9.43.1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8610600" cy="5274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r>
              <a:rPr lang="en-US" dirty="0" smtClean="0"/>
              <a:t>Spikes That Have Actually Flown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" name="Picture 3" descr="Screen shot 2010-09-06 at 9.37.1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8458200" cy="5310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Effects of  Spike Truncation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4" name="Picture 3" descr="Screen shot 2010-09-06 at 10.00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1"/>
            <a:ext cx="8524797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733800"/>
            <a:ext cx="3893564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Truncation allows for  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VERY SHORT LENGTH 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FOR A GIVEN 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EXPANSION RATIO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dirty="0" smtClean="0"/>
              <a:t>Effects of  Spike Truncation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Screen shot 2010-09-06 at 10.04.0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22" y="1371600"/>
            <a:ext cx="8640078" cy="4782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Effects of  Spike Truncation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846898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Truncation DOES NOT PRESENT A GREAT PENALTY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6" name="Picture 5" descr="Screen shot 2010-09-06 at 10.02.5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71615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Effects of  Spike Truncation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Screen shot 2010-09-06 at 10.05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68857"/>
            <a:ext cx="7620000" cy="5668133"/>
          </a:xfrm>
          <a:prstGeom prst="rect">
            <a:avLst/>
          </a:prstGeom>
        </p:spPr>
      </p:pic>
      <p:pic>
        <p:nvPicPr>
          <p:cNvPr id="8" name="Picture 7" descr="fig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133600"/>
            <a:ext cx="3206376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A6E2D-F450-3E47-9ECC-57C2BB0DAD3E}" type="slidenum">
              <a:rPr lang="en-US"/>
              <a:pPr/>
              <a:t>47</a:t>
            </a:fld>
            <a:endParaRPr lang="en-US"/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1143000"/>
          </a:xfrm>
        </p:spPr>
        <p:txBody>
          <a:bodyPr/>
          <a:lstStyle/>
          <a:p>
            <a:r>
              <a:rPr lang="en-US" dirty="0"/>
              <a:t>Spike Nozzle … </a:t>
            </a:r>
            <a:r>
              <a:rPr lang="en-US" dirty="0" smtClean="0"/>
              <a:t>Other advantages</a:t>
            </a:r>
            <a:endParaRPr lang="en-US" dirty="0"/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4506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• Thrust vectoring without Gimbals</a:t>
            </a:r>
          </a:p>
        </p:txBody>
      </p:sp>
      <p:pic>
        <p:nvPicPr>
          <p:cNvPr id="2703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76200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0341" name="Text Box 5"/>
          <p:cNvSpPr txBox="1">
            <a:spLocks noChangeArrowheads="1"/>
          </p:cNvSpPr>
          <p:nvPr/>
        </p:nvSpPr>
        <p:spPr bwMode="auto">
          <a:xfrm>
            <a:off x="4800600" y="1600200"/>
            <a:ext cx="2298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Aerospace web</a:t>
            </a:r>
          </a:p>
        </p:txBody>
      </p:sp>
      <p:pic>
        <p:nvPicPr>
          <p:cNvPr id="7" name="Picture 6" descr="fig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038600"/>
            <a:ext cx="2920902" cy="2590800"/>
          </a:xfrm>
          <a:prstGeom prst="rect">
            <a:avLst/>
          </a:prstGeom>
        </p:spPr>
      </p:pic>
      <p:pic>
        <p:nvPicPr>
          <p:cNvPr id="8" name="Picture 7" descr="fig9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962400"/>
            <a:ext cx="4231437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Spike on the “Javelin”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 descr="aft_vew_alternat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1" y="838201"/>
            <a:ext cx="5421726" cy="5486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914400"/>
            <a:ext cx="32004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err="1" smtClean="0">
                <a:latin typeface="Times New Roman"/>
                <a:cs typeface="Times New Roman"/>
              </a:rPr>
              <a:t>Aerospike</a:t>
            </a:r>
            <a:r>
              <a:rPr lang="en-US" sz="2400" dirty="0" smtClean="0">
                <a:latin typeface="Times New Roman"/>
                <a:cs typeface="Times New Roman"/>
              </a:rPr>
              <a:t> for Cold-gas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augmentation thruster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s a “Natural Fit” for the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Javelin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Spike integrates onto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Aft eng of the vehicle 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Wraps around attach ring of main motor nozzle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Thruster plenums may be sectors or possibly a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Full annulus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066800"/>
          </a:xfrm>
        </p:spPr>
        <p:txBody>
          <a:bodyPr/>
          <a:lstStyle/>
          <a:p>
            <a:r>
              <a:rPr lang="en-US" dirty="0" smtClean="0"/>
              <a:t>Spike on the “Javelin”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1D54-B998-4189-A2A6-3CF259B5EB9E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Picture 6" descr="javelin__thruster_concept.jpg"/>
          <p:cNvPicPr>
            <a:picLocks noChangeAspect="1"/>
          </p:cNvPicPr>
          <p:nvPr/>
        </p:nvPicPr>
        <p:blipFill>
          <a:blip r:embed="rId2"/>
          <a:srcRect b="21029"/>
          <a:stretch>
            <a:fillRect/>
          </a:stretch>
        </p:blipFill>
        <p:spPr>
          <a:xfrm>
            <a:off x="457200" y="762000"/>
            <a:ext cx="3008908" cy="5536178"/>
          </a:xfrm>
          <a:prstGeom prst="rect">
            <a:avLst/>
          </a:prstGeom>
        </p:spPr>
      </p:pic>
      <p:pic>
        <p:nvPicPr>
          <p:cNvPr id="9" name="Picture 8" descr="javelin__thruster_concept.jpg"/>
          <p:cNvPicPr>
            <a:picLocks noChangeAspect="1"/>
          </p:cNvPicPr>
          <p:nvPr/>
        </p:nvPicPr>
        <p:blipFill>
          <a:blip r:embed="rId2"/>
          <a:srcRect t="76343"/>
          <a:stretch>
            <a:fillRect/>
          </a:stretch>
        </p:blipFill>
        <p:spPr>
          <a:xfrm>
            <a:off x="3352800" y="4648200"/>
            <a:ext cx="2943497" cy="1622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914400"/>
            <a:ext cx="5167860" cy="2667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19600" y="3810000"/>
            <a:ext cx="3309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~92% Spike Truncation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3009900" y="2552700"/>
            <a:ext cx="2057400" cy="1219200"/>
          </a:xfrm>
          <a:prstGeom prst="straightConnector1">
            <a:avLst/>
          </a:prstGeom>
          <a:ln w="508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creen shot 2010-09-06 at 2.38.0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572000"/>
            <a:ext cx="2782754" cy="1752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772400" y="61722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85BC7-C59A-485F-B3C3-AF8482C0EEE0}" type="slidenum">
              <a:rPr lang="en-US"/>
              <a:pPr/>
              <a:t>5</a:t>
            </a:fld>
            <a:endParaRPr lang="en-US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Review: Rocket Equation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0"/>
            <a:ext cx="2760663" cy="661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295400"/>
            <a:ext cx="4038600" cy="949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438400"/>
            <a:ext cx="6248400" cy="14938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038600"/>
            <a:ext cx="4419600" cy="9477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533400" y="5257800"/>
            <a:ext cx="17224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• Sometimes</a:t>
            </a:r>
          </a:p>
        </p:txBody>
      </p:sp>
      <p:pic>
        <p:nvPicPr>
          <p:cNvPr id="6759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4800600"/>
            <a:ext cx="2057400" cy="1225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4724400" y="4953000"/>
            <a:ext cx="4111625" cy="1187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Is also called </a:t>
            </a:r>
          </a:p>
          <a:p>
            <a:r>
              <a:rPr lang="en-US" sz="2400">
                <a:latin typeface="Times New Roman" pitchFamily="18" charset="0"/>
              </a:rPr>
              <a:t>propellant mass</a:t>
            </a:r>
          </a:p>
          <a:p>
            <a:r>
              <a:rPr lang="en-US" sz="2400">
                <a:latin typeface="Times New Roman" pitchFamily="18" charset="0"/>
              </a:rPr>
              <a:t>Fraction or “load mass fraction”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Hi_def_mo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852256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8458200" y="6248400"/>
            <a:ext cx="4572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165A274-3387-41A5-A968-0A865B9E0CB1}" type="slidenum">
              <a:rPr lang="en-US" smtClean="0">
                <a:latin typeface="Times New Roman" pitchFamily="18" charset="0"/>
              </a:rPr>
              <a:pPr/>
              <a:t>50</a:t>
            </a:fld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667000" y="914400"/>
            <a:ext cx="39417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Aft>
                <a:spcPts val="1200"/>
              </a:spcAft>
              <a:defRPr/>
            </a:pP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Questions??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EFFE58-DF62-4C35-85C5-AF616A751773}" type="slidenum">
              <a:rPr lang="en-US"/>
              <a:pPr/>
              <a:t>6</a:t>
            </a:fld>
            <a:endParaRPr lang="en-US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457200"/>
            <a:ext cx="4876800" cy="381000"/>
          </a:xfrm>
          <a:ln/>
        </p:spPr>
        <p:txBody>
          <a:bodyPr>
            <a:normAutofit fontScale="90000"/>
          </a:bodyPr>
          <a:lstStyle/>
          <a:p>
            <a:r>
              <a:rPr lang="en-US"/>
              <a:t>Specific Impulse (Revisited)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66800"/>
            <a:ext cx="7315200" cy="482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1B80E1-9E80-46E1-AEF0-E9A14490A815}" type="slidenum">
              <a:rPr lang="en-US"/>
              <a:pPr/>
              <a:t>7</a:t>
            </a:fld>
            <a:endParaRPr lang="en-US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 Types of Chemical Thrusters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Cold Gas</a:t>
            </a:r>
          </a:p>
          <a:p>
            <a:r>
              <a:rPr lang="en-US"/>
              <a:t>Monopropellant</a:t>
            </a:r>
          </a:p>
          <a:p>
            <a:r>
              <a:rPr lang="en-US"/>
              <a:t>Bipropellant</a:t>
            </a:r>
          </a:p>
          <a:p>
            <a:r>
              <a:rPr lang="en-US"/>
              <a:t>Solid</a:t>
            </a:r>
          </a:p>
          <a:p>
            <a:r>
              <a:rPr lang="en-US"/>
              <a:t>Hybrid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ED6329-A381-45E8-9493-A185AC62BC39}" type="slidenum">
              <a:rPr lang="en-US"/>
              <a:pPr/>
              <a:t>8</a:t>
            </a:fld>
            <a:endParaRPr lang="en-US"/>
          </a:p>
        </p:txBody>
      </p:sp>
      <p:pic>
        <p:nvPicPr>
          <p:cNvPr id="90114" name="Picture 2" descr="cold gas system"/>
          <p:cNvPicPr>
            <a:picLocks noChangeAspect="1" noChangeArrowheads="1"/>
          </p:cNvPicPr>
          <p:nvPr/>
        </p:nvPicPr>
        <p:blipFill>
          <a:blip r:embed="rId3" cstate="print"/>
          <a:srcRect l="20345" r="20073" b="18143"/>
          <a:stretch>
            <a:fillRect/>
          </a:stretch>
        </p:blipFill>
        <p:spPr bwMode="auto">
          <a:xfrm>
            <a:off x="5257800" y="2514600"/>
            <a:ext cx="3124200" cy="3581400"/>
          </a:xfrm>
          <a:prstGeom prst="rect">
            <a:avLst/>
          </a:prstGeom>
          <a:noFill/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Cold Gas Thrusters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772400" cy="175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The balloon model:  A big tank of gas, a valve, and a nozzle.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Used on early satellites for simplicity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</a:t>
            </a:r>
            <a:r>
              <a:rPr lang="en-US" sz="2800" baseline="-25000" dirty="0"/>
              <a:t>sp</a:t>
            </a:r>
            <a:r>
              <a:rPr lang="en-US" sz="2800" dirty="0"/>
              <a:t> of 50 seconds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thrust less than a pound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B6AB73-BC1E-436B-B4C3-EDA40E310C13}" type="slidenum">
              <a:rPr lang="en-US"/>
              <a:pPr/>
              <a:t>9</a:t>
            </a:fld>
            <a:endParaRPr lang="en-US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Cold Gas Thrusters</a:t>
            </a:r>
          </a:p>
        </p:txBody>
      </p:sp>
      <p:pic>
        <p:nvPicPr>
          <p:cNvPr id="2058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52600"/>
            <a:ext cx="4724400" cy="3659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05831" name="Text Box 7"/>
          <p:cNvSpPr txBox="1">
            <a:spLocks noChangeArrowheads="1"/>
          </p:cNvSpPr>
          <p:nvPr/>
        </p:nvSpPr>
        <p:spPr bwMode="auto">
          <a:xfrm>
            <a:off x="5775325" y="1793875"/>
            <a:ext cx="2725738" cy="3378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• No Combustion</a:t>
            </a:r>
          </a:p>
          <a:p>
            <a:endParaRPr lang="en-US" sz="2400" dirty="0">
              <a:latin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</a:rPr>
              <a:t>• Thrust provided by</a:t>
            </a:r>
          </a:p>
          <a:p>
            <a:r>
              <a:rPr lang="en-US" sz="2400" dirty="0">
                <a:latin typeface="Times New Roman" pitchFamily="18" charset="0"/>
              </a:rPr>
              <a:t>   expansion of gas </a:t>
            </a:r>
          </a:p>
          <a:p>
            <a:r>
              <a:rPr lang="en-US" sz="2400" dirty="0">
                <a:latin typeface="Times New Roman" pitchFamily="18" charset="0"/>
              </a:rPr>
              <a:t>   through Nozzle</a:t>
            </a:r>
          </a:p>
          <a:p>
            <a:endParaRPr lang="en-US" sz="2400" dirty="0">
              <a:latin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</a:rPr>
              <a:t>• Low I</a:t>
            </a:r>
            <a:r>
              <a:rPr lang="en-US" sz="1800" dirty="0">
                <a:latin typeface="Times New Roman" pitchFamily="18" charset="0"/>
              </a:rPr>
              <a:t>sp</a:t>
            </a:r>
            <a:endParaRPr lang="en-US" sz="2400" dirty="0">
              <a:latin typeface="Times New Roman" pitchFamily="18" charset="0"/>
            </a:endParaRPr>
          </a:p>
          <a:p>
            <a:endParaRPr lang="en-US" sz="2400" dirty="0">
              <a:latin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</a:rPr>
              <a:t>• Simple Mechanism</a:t>
            </a:r>
          </a:p>
        </p:txBody>
      </p:sp>
      <p:sp>
        <p:nvSpPr>
          <p:cNvPr id="205832" name="Text Box 8"/>
          <p:cNvSpPr txBox="1">
            <a:spLocks noChangeArrowheads="1"/>
          </p:cNvSpPr>
          <p:nvPr/>
        </p:nvSpPr>
        <p:spPr bwMode="auto">
          <a:xfrm>
            <a:off x="3581400" y="4572000"/>
            <a:ext cx="1741488" cy="701675"/>
          </a:xfrm>
          <a:prstGeom prst="rect">
            <a:avLst/>
          </a:prstGeom>
          <a:solidFill>
            <a:srgbClr val="869AB5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Actuator Valve</a:t>
            </a:r>
          </a:p>
          <a:p>
            <a:r>
              <a:rPr lang="en-US" sz="2000"/>
              <a:t>for Gas Flow</a:t>
            </a:r>
          </a:p>
        </p:txBody>
      </p:sp>
      <p:sp>
        <p:nvSpPr>
          <p:cNvPr id="205833" name="Text Box 9"/>
          <p:cNvSpPr txBox="1">
            <a:spLocks noChangeArrowheads="1"/>
          </p:cNvSpPr>
          <p:nvPr/>
        </p:nvSpPr>
        <p:spPr bwMode="auto">
          <a:xfrm>
            <a:off x="2514600" y="3429000"/>
            <a:ext cx="1184275" cy="701675"/>
          </a:xfrm>
          <a:prstGeom prst="rect">
            <a:avLst/>
          </a:prstGeom>
          <a:solidFill>
            <a:srgbClr val="889FB3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Pressure</a:t>
            </a:r>
          </a:p>
          <a:p>
            <a:r>
              <a:rPr lang="en-US" sz="2000">
                <a:latin typeface="Times New Roman" pitchFamily="18" charset="0"/>
              </a:rPr>
              <a:t>Regulator</a:t>
            </a:r>
          </a:p>
        </p:txBody>
      </p:sp>
      <p:sp>
        <p:nvSpPr>
          <p:cNvPr id="205834" name="Text Box 10"/>
          <p:cNvSpPr txBox="1">
            <a:spLocks noChangeArrowheads="1"/>
          </p:cNvSpPr>
          <p:nvPr/>
        </p:nvSpPr>
        <p:spPr bwMode="auto">
          <a:xfrm>
            <a:off x="3048000" y="1981200"/>
            <a:ext cx="2003425" cy="396875"/>
          </a:xfrm>
          <a:prstGeom prst="rect">
            <a:avLst/>
          </a:prstGeom>
          <a:solidFill>
            <a:srgbClr val="889FB3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Gas Storage Tank</a:t>
            </a:r>
          </a:p>
        </p:txBody>
      </p:sp>
      <p:sp>
        <p:nvSpPr>
          <p:cNvPr id="205835" name="Text Box 11"/>
          <p:cNvSpPr txBox="1">
            <a:spLocks noChangeArrowheads="1"/>
          </p:cNvSpPr>
          <p:nvPr/>
        </p:nvSpPr>
        <p:spPr bwMode="auto">
          <a:xfrm>
            <a:off x="2819400" y="2971800"/>
            <a:ext cx="2243138" cy="396875"/>
          </a:xfrm>
          <a:prstGeom prst="rect">
            <a:avLst/>
          </a:prstGeom>
          <a:solidFill>
            <a:srgbClr val="889FB3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Gas Exhaust Nozzle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1104</Words>
  <Application>Microsoft Macintosh PowerPoint</Application>
  <PresentationFormat>On-screen Show (4:3)</PresentationFormat>
  <Paragraphs>245</Paragraphs>
  <Slides>50</Slides>
  <Notes>24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MathType 5.0 Equation</vt:lpstr>
      <vt:lpstr>Types of Propulsion Systems: A Quick Overview</vt:lpstr>
      <vt:lpstr>Review: Thrust Equation</vt:lpstr>
      <vt:lpstr>Maximum Available Thrust</vt:lpstr>
      <vt:lpstr>Review: Specific Impulse</vt:lpstr>
      <vt:lpstr>Review: Rocket Equation</vt:lpstr>
      <vt:lpstr>Specific Impulse (Revisited)</vt:lpstr>
      <vt:lpstr>5 Types of Chemical Thrusters</vt:lpstr>
      <vt:lpstr>Cold Gas Thrusters</vt:lpstr>
      <vt:lpstr>Cold Gas Thrusters</vt:lpstr>
      <vt:lpstr>Monopropellant systems</vt:lpstr>
      <vt:lpstr>Monopropellant systems</vt:lpstr>
      <vt:lpstr>Monopropellant Thrusters</vt:lpstr>
      <vt:lpstr>Typical Solid and Liquid Rockets</vt:lpstr>
      <vt:lpstr>Bi-propellant System</vt:lpstr>
      <vt:lpstr>Bi-Prop plumbing</vt:lpstr>
      <vt:lpstr>Solid Rocket Motors</vt:lpstr>
      <vt:lpstr>Solid Rocket Motors</vt:lpstr>
      <vt:lpstr>Burning Patterns</vt:lpstr>
      <vt:lpstr>Thrust Profiles</vt:lpstr>
      <vt:lpstr>SHAPE OF PROPELLANT GRAINS QUENCHED AT DIFFERENT TIMES </vt:lpstr>
      <vt:lpstr>The “Bates Grain” Geometry</vt:lpstr>
      <vt:lpstr>Hybrid Motors</vt:lpstr>
      <vt:lpstr>Space Dev® Hybrid Powered “Spaceship 1” (cont’d)</vt:lpstr>
      <vt:lpstr>System Weight Comparison</vt:lpstr>
      <vt:lpstr>Propellant Comparisons</vt:lpstr>
      <vt:lpstr>The Optimum Nozzle</vt:lpstr>
      <vt:lpstr>Slide 27</vt:lpstr>
      <vt:lpstr>Effect of Operating Pressure on Conventional Nozzle Performance</vt:lpstr>
      <vt:lpstr>The "Optimum Nozzle”</vt:lpstr>
      <vt:lpstr>Slide 30</vt:lpstr>
      <vt:lpstr>"The Linear Aerospike  Rocket Engine"</vt:lpstr>
      <vt:lpstr>Slide 32</vt:lpstr>
      <vt:lpstr>Linear Aerospike Rocket Engine Nozzle has same effect as telescope nozzle</vt:lpstr>
      <vt:lpstr>Advantages of Aerospike Nozzle</vt:lpstr>
      <vt:lpstr>Performance Comparison</vt:lpstr>
      <vt:lpstr>Annular Aerospike Design</vt:lpstr>
      <vt:lpstr>Ideal Aerospike Design</vt:lpstr>
      <vt:lpstr>Ideal Aerospike Design (2)</vt:lpstr>
      <vt:lpstr>Off Design Operation (1)</vt:lpstr>
      <vt:lpstr>Off Design Operation (2)</vt:lpstr>
      <vt:lpstr>Off Design Operation (1)</vt:lpstr>
      <vt:lpstr>Spikes That Have Actually Flown</vt:lpstr>
      <vt:lpstr>Effects of  Spike Truncation</vt:lpstr>
      <vt:lpstr>Effects of  Spike Truncation (2)</vt:lpstr>
      <vt:lpstr>Effects of  Spike Truncation (3)</vt:lpstr>
      <vt:lpstr>Effects of  Spike Truncation (4)</vt:lpstr>
      <vt:lpstr>Spike Nozzle … Other advantages</vt:lpstr>
      <vt:lpstr>Spike on the “Javelin”</vt:lpstr>
      <vt:lpstr>Spike on the “Javelin”</vt:lpstr>
      <vt:lpstr>Slide 50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MAE 5</dc:title>
  <dc:creator>MechEng</dc:creator>
  <cp:lastModifiedBy>Whitmore Stephen</cp:lastModifiedBy>
  <cp:revision>128</cp:revision>
  <dcterms:created xsi:type="dcterms:W3CDTF">2010-09-06T15:09:54Z</dcterms:created>
  <dcterms:modified xsi:type="dcterms:W3CDTF">2010-09-06T20:44:47Z</dcterms:modified>
</cp:coreProperties>
</file>