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embeddings/oleObject11.bin" ContentType="application/vnd.openxmlformats-officedocument.oleObject"/>
  <Override PartName="/ppt/slides/slide15.xml" ContentType="application/vnd.openxmlformats-officedocument.presentationml.slide+xml"/>
  <Override PartName="/ppt/embeddings/oleObject30.bin" ContentType="application/vnd.openxmlformats-officedocument.oleObject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slides/slide40.xml" ContentType="application/vnd.openxmlformats-officedocument.presentationml.slide+xml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slides/slide41.xml" ContentType="application/vnd.openxmlformats-officedocument.presentationml.slide+xml"/>
  <Override PartName="/ppt/embeddings/oleObject15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Default Extension="pdf" ContentType="application/pdf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00" r:id="rId2"/>
    <p:sldId id="337" r:id="rId3"/>
    <p:sldId id="368" r:id="rId4"/>
    <p:sldId id="354" r:id="rId5"/>
    <p:sldId id="356" r:id="rId6"/>
    <p:sldId id="357" r:id="rId7"/>
    <p:sldId id="358" r:id="rId8"/>
    <p:sldId id="369" r:id="rId9"/>
    <p:sldId id="371" r:id="rId10"/>
    <p:sldId id="372" r:id="rId11"/>
    <p:sldId id="370" r:id="rId12"/>
    <p:sldId id="373" r:id="rId13"/>
    <p:sldId id="374" r:id="rId14"/>
    <p:sldId id="375" r:id="rId15"/>
    <p:sldId id="376" r:id="rId16"/>
    <p:sldId id="377" r:id="rId17"/>
    <p:sldId id="378" r:id="rId18"/>
    <p:sldId id="411" r:id="rId19"/>
    <p:sldId id="379" r:id="rId20"/>
    <p:sldId id="380" r:id="rId21"/>
    <p:sldId id="381" r:id="rId22"/>
    <p:sldId id="382" r:id="rId23"/>
    <p:sldId id="383" r:id="rId24"/>
    <p:sldId id="387" r:id="rId25"/>
    <p:sldId id="386" r:id="rId26"/>
    <p:sldId id="388" r:id="rId27"/>
    <p:sldId id="389" r:id="rId28"/>
    <p:sldId id="391" r:id="rId29"/>
    <p:sldId id="392" r:id="rId30"/>
    <p:sldId id="393" r:id="rId31"/>
    <p:sldId id="394" r:id="rId32"/>
    <p:sldId id="396" r:id="rId33"/>
    <p:sldId id="397" r:id="rId34"/>
    <p:sldId id="398" r:id="rId35"/>
    <p:sldId id="399" r:id="rId36"/>
    <p:sldId id="400" r:id="rId37"/>
    <p:sldId id="402" r:id="rId38"/>
    <p:sldId id="403" r:id="rId39"/>
    <p:sldId id="407" r:id="rId40"/>
    <p:sldId id="412" r:id="rId41"/>
    <p:sldId id="404" r:id="rId42"/>
    <p:sldId id="408" r:id="rId43"/>
    <p:sldId id="416" r:id="rId44"/>
    <p:sldId id="417" r:id="rId45"/>
    <p:sldId id="418" r:id="rId46"/>
    <p:sldId id="413" r:id="rId47"/>
    <p:sldId id="414" r:id="rId48"/>
    <p:sldId id="415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244" autoAdjust="0"/>
    <p:restoredTop sz="99217" autoAdjust="0"/>
  </p:normalViewPr>
  <p:slideViewPr>
    <p:cSldViewPr>
      <p:cViewPr>
        <p:scale>
          <a:sx n="100" d="100"/>
          <a:sy n="100" d="100"/>
        </p:scale>
        <p:origin x="-6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75.wmf"/><Relationship Id="rId3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Relationship Id="rId2" Type="http://schemas.openxmlformats.org/officeDocument/2006/relationships/image" Target="../media/image83.wmf"/><Relationship Id="rId3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54F0-F156-CB4D-90D5-A84510876B6E}" type="datetimeFigureOut">
              <a:rPr lang="en-US" smtClean="0"/>
              <a:pPr/>
              <a:t>10/4/10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F989-39A8-E645-BF6B-E1F8726D4C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B9D5-6C0F-4C01-85E2-32529F33AAE6}" type="datetimeFigureOut">
              <a:rPr lang="en-US" smtClean="0"/>
              <a:pPr/>
              <a:t>10/4/10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BAD5C-1A4D-41BD-9EFE-0BBE77872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675A4-DB0A-443B-A696-B3A314B86A5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F69D1-7C39-4537-9BBD-B867AEFE1718}" type="slidenum">
              <a:rPr lang="en-US" smtClean="0">
                <a:latin typeface="Times" pitchFamily="-112" charset="0"/>
              </a:rPr>
              <a:pPr/>
              <a:t>16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06A60-ABDC-43CE-B95B-4198C287FE84}" type="slidenum">
              <a:rPr lang="en-US" smtClean="0">
                <a:latin typeface="Times" pitchFamily="-112" charset="0"/>
              </a:rPr>
              <a:pPr/>
              <a:t>17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06A60-ABDC-43CE-B95B-4198C287FE84}" type="slidenum">
              <a:rPr lang="en-US" smtClean="0">
                <a:latin typeface="Times" pitchFamily="-112" charset="0"/>
              </a:rPr>
              <a:pPr/>
              <a:t>18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D04B0-C65C-417C-9FD7-DB326FE0B55C}" type="slidenum">
              <a:rPr lang="en-US" smtClean="0">
                <a:latin typeface="Times" pitchFamily="-112" charset="0"/>
              </a:rPr>
              <a:pPr/>
              <a:t>19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12B11-F118-438D-9C63-5979C6F9443C}" type="slidenum">
              <a:rPr lang="en-US" smtClean="0">
                <a:latin typeface="Times" pitchFamily="-112" charset="0"/>
              </a:rPr>
              <a:pPr/>
              <a:t>20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2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195D0-60DF-4EF9-B40A-18931B47B18B}" type="slidenum">
              <a:rPr lang="en-US" smtClean="0">
                <a:latin typeface="Times" pitchFamily="-112" charset="0"/>
              </a:rPr>
              <a:pPr/>
              <a:t>34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932D2-9AFA-409C-8FC2-099AD6201456}" type="slidenum">
              <a:rPr lang="en-US" smtClean="0">
                <a:latin typeface="Times" pitchFamily="-112" charset="0"/>
              </a:rPr>
              <a:pPr/>
              <a:t>38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39E4C-C531-4AF7-8A9D-95E79F4D284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912F9-31EF-4B6F-859A-D1D2679F69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98D46-CB50-479E-A87F-B0976B931110}" type="slidenum">
              <a:rPr lang="en-US" smtClean="0">
                <a:latin typeface="Times" pitchFamily="-112" charset="0"/>
              </a:rPr>
              <a:pPr/>
              <a:t>9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0EA48-4AE7-4E46-BA68-47085E0D6940}" type="slidenum">
              <a:rPr lang="en-US" smtClean="0">
                <a:latin typeface="Times" pitchFamily="-112" charset="0"/>
              </a:rPr>
              <a:pPr/>
              <a:t>10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ED897-97CF-4FBA-9C22-098032BBE953}" type="slidenum">
              <a:rPr lang="en-US" smtClean="0">
                <a:latin typeface="Times" pitchFamily="-112" charset="0"/>
              </a:rPr>
              <a:pPr/>
              <a:t>12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FD372-1E55-4DF8-8194-513DB518D6D5}" type="slidenum">
              <a:rPr lang="en-US" smtClean="0">
                <a:latin typeface="Times" pitchFamily="-112" charset="0"/>
              </a:rPr>
              <a:pPr/>
              <a:t>13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80CD9-5B75-4312-8187-82D00AE7CC39}" type="slidenum">
              <a:rPr lang="en-US" smtClean="0">
                <a:latin typeface="Times" pitchFamily="-112" charset="0"/>
              </a:rPr>
              <a:pPr/>
              <a:t>14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0F12-B593-4D15-91DF-B0CF880A0D24}" type="slidenum">
              <a:rPr lang="en-US" smtClean="0">
                <a:latin typeface="Times" pitchFamily="-112" charset="0"/>
              </a:rPr>
              <a:pPr/>
              <a:t>15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7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2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8" Type="http://schemas.openxmlformats.org/officeDocument/2006/relationships/image" Target="../media/image50.pdf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Relationship Id="rId3" Type="http://schemas.openxmlformats.org/officeDocument/2006/relationships/image" Target="image002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oleObject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png"/><Relationship Id="rId5" Type="http://schemas.openxmlformats.org/officeDocument/2006/relationships/oleObject" Target="../embeddings/oleObject1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2.pn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77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wmf"/><Relationship Id="rId3" Type="http://schemas.openxmlformats.org/officeDocument/2006/relationships/image" Target="../media/image6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77.png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pdf"/><Relationship Id="rId6" Type="http://schemas.openxmlformats.org/officeDocument/2006/relationships/image" Target="../media/image87.png"/><Relationship Id="rId7" Type="http://schemas.openxmlformats.org/officeDocument/2006/relationships/image" Target="../media/image88.pdf"/><Relationship Id="rId8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4" Type="http://schemas.openxmlformats.org/officeDocument/2006/relationships/image" Target="../media/image95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wmf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5.png"/><Relationship Id="rId12" Type="http://schemas.openxmlformats.org/officeDocument/2006/relationships/image" Target="../media/image106.pdf"/><Relationship Id="rId13" Type="http://schemas.openxmlformats.org/officeDocument/2006/relationships/image" Target="../media/image107.png"/><Relationship Id="rId14" Type="http://schemas.openxmlformats.org/officeDocument/2006/relationships/image" Target="../media/image108.pdf"/><Relationship Id="rId15" Type="http://schemas.openxmlformats.org/officeDocument/2006/relationships/image" Target="../media/image109.png"/><Relationship Id="rId16" Type="http://schemas.openxmlformats.org/officeDocument/2006/relationships/image" Target="../media/image110.pdf"/><Relationship Id="rId17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df"/><Relationship Id="rId3" Type="http://schemas.openxmlformats.org/officeDocument/2006/relationships/image" Target="../media/image97.png"/><Relationship Id="rId4" Type="http://schemas.openxmlformats.org/officeDocument/2006/relationships/image" Target="../media/image98.pdf"/><Relationship Id="rId5" Type="http://schemas.openxmlformats.org/officeDocument/2006/relationships/image" Target="../media/image99.png"/><Relationship Id="rId6" Type="http://schemas.openxmlformats.org/officeDocument/2006/relationships/image" Target="../media/image100.pdf"/><Relationship Id="rId7" Type="http://schemas.openxmlformats.org/officeDocument/2006/relationships/image" Target="../media/image101.png"/><Relationship Id="rId8" Type="http://schemas.openxmlformats.org/officeDocument/2006/relationships/image" Target="../media/image102.pdf"/><Relationship Id="rId9" Type="http://schemas.openxmlformats.org/officeDocument/2006/relationships/image" Target="../media/image103.png"/><Relationship Id="rId10" Type="http://schemas.openxmlformats.org/officeDocument/2006/relationships/image" Target="../media/image104.pd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113.pdf"/><Relationship Id="rId5" Type="http://schemas.openxmlformats.org/officeDocument/2006/relationships/image" Target="../media/image114.png"/><Relationship Id="rId6" Type="http://schemas.openxmlformats.org/officeDocument/2006/relationships/image" Target="../media/image115.pdf"/><Relationship Id="rId7" Type="http://schemas.openxmlformats.org/officeDocument/2006/relationships/image" Target="../media/image116.png"/><Relationship Id="rId8" Type="http://schemas.openxmlformats.org/officeDocument/2006/relationships/image" Target="../media/image117.pdf"/><Relationship Id="rId9" Type="http://schemas.openxmlformats.org/officeDocument/2006/relationships/image" Target="../media/image118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df"/><Relationship Id="rId14" Type="http://schemas.openxmlformats.org/officeDocument/2006/relationships/image" Target="../media/image125.png"/><Relationship Id="rId15" Type="http://schemas.openxmlformats.org/officeDocument/2006/relationships/image" Target="../media/image126.pdf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pdf"/><Relationship Id="rId3" Type="http://schemas.openxmlformats.org/officeDocument/2006/relationships/image" Target="../media/image99.png"/><Relationship Id="rId4" Type="http://schemas.openxmlformats.org/officeDocument/2006/relationships/image" Target="../media/image100.pdf"/><Relationship Id="rId5" Type="http://schemas.openxmlformats.org/officeDocument/2006/relationships/image" Target="../media/image101.png"/><Relationship Id="rId6" Type="http://schemas.openxmlformats.org/officeDocument/2006/relationships/image" Target="../media/image108.pdf"/><Relationship Id="rId7" Type="http://schemas.openxmlformats.org/officeDocument/2006/relationships/image" Target="../media/image109.png"/><Relationship Id="rId8" Type="http://schemas.openxmlformats.org/officeDocument/2006/relationships/image" Target="../media/image119.pdf"/><Relationship Id="rId9" Type="http://schemas.openxmlformats.org/officeDocument/2006/relationships/image" Target="../media/image120.png"/><Relationship Id="rId10" Type="http://schemas.openxmlformats.org/officeDocument/2006/relationships/image" Target="../media/image121.pd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oleObject" Target="../embeddings/oleObject3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Rocket Science 103:</a:t>
            </a:r>
            <a:br>
              <a:rPr lang="en-US" dirty="0" smtClean="0"/>
            </a:br>
            <a:r>
              <a:rPr lang="en-US" dirty="0" smtClean="0"/>
              <a:t>Ballistic Equations of Motion</a:t>
            </a:r>
          </a:p>
        </p:txBody>
      </p:sp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1295400" y="1981200"/>
            <a:ext cx="4038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100C"/>
                </a:solidFill>
                <a:latin typeface="Times" pitchFamily="-16" charset="0"/>
              </a:rPr>
              <a:t>Newton's Laws as</a:t>
            </a:r>
          </a:p>
          <a:p>
            <a:pPr algn="ctr"/>
            <a:r>
              <a:rPr lang="en-US" sz="3600" b="1" dirty="0">
                <a:solidFill>
                  <a:srgbClr val="FF100C"/>
                </a:solidFill>
                <a:latin typeface="Times" pitchFamily="-16" charset="0"/>
              </a:rPr>
              <a:t>Applied to </a:t>
            </a:r>
          </a:p>
          <a:p>
            <a:pPr algn="ctr"/>
            <a:r>
              <a:rPr lang="en-US" sz="3600" b="1" dirty="0">
                <a:solidFill>
                  <a:srgbClr val="FF100C"/>
                </a:solidFill>
                <a:latin typeface="Times" pitchFamily="-16" charset="0"/>
              </a:rPr>
              <a:t>"Rocket Science"</a:t>
            </a:r>
          </a:p>
          <a:p>
            <a:pPr algn="ctr"/>
            <a:r>
              <a:rPr lang="en-US" sz="2000" b="1" dirty="0">
                <a:solidFill>
                  <a:srgbClr val="FF100C"/>
                </a:solidFill>
                <a:latin typeface="Times" pitchFamily="-16" charset="0"/>
              </a:rPr>
              <a:t>... its not just a job ... its an adventure</a:t>
            </a:r>
            <a:endParaRPr lang="en-US" sz="3600" b="1" dirty="0">
              <a:solidFill>
                <a:srgbClr val="FF100C"/>
              </a:solidFill>
              <a:latin typeface="Times" pitchFamily="-16" charset="0"/>
            </a:endParaRPr>
          </a:p>
          <a:p>
            <a:pPr algn="ctr"/>
            <a:endParaRPr lang="en-US" dirty="0">
              <a:latin typeface="Times" pitchFamily="-16" charset="0"/>
            </a:endParaRPr>
          </a:p>
        </p:txBody>
      </p:sp>
      <p:pic>
        <p:nvPicPr>
          <p:cNvPr id="4813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28800"/>
            <a:ext cx="24733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334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Perifocal Coordinate System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0"/>
            <a:ext cx="5791200" cy="37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533400" cy="365125"/>
          </a:xfrm>
          <a:noFill/>
        </p:spPr>
        <p:txBody>
          <a:bodyPr/>
          <a:lstStyle/>
          <a:p>
            <a:fld id="{A9E45174-FA8A-47DD-A2A4-AAFF83F92606}" type="slidenum">
              <a:rPr lang="en-US" smtClean="0">
                <a:latin typeface="Times" pitchFamily="-112" charset="0"/>
              </a:rPr>
              <a:pPr/>
              <a:t>10</a:t>
            </a:fld>
            <a:endParaRPr lang="en-US" dirty="0" smtClean="0">
              <a:latin typeface="Times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2100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 spherical </a:t>
            </a:r>
          </a:p>
          <a:p>
            <a:r>
              <a:rPr lang="en-US" dirty="0" smtClean="0"/>
              <a:t>earth onto flat earth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1905000" y="4648200"/>
          <a:ext cx="6085490" cy="1680754"/>
        </p:xfrm>
        <a:graphic>
          <a:graphicData uri="http://schemas.openxmlformats.org/presentationml/2006/ole">
            <p:oleObj spid="_x0000_s148482" name="Equation" r:id="rId5" imgW="2666880" imgH="736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Newtonian Dynamics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66800" y="10668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• Must resort to Newton’s laws to describe</a:t>
            </a:r>
          </a:p>
          <a:p>
            <a:r>
              <a:rPr lang="en-US" sz="2400" dirty="0"/>
              <a:t>  these orbits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702300" cy="3856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533400" cy="365125"/>
          </a:xfrm>
          <a:noFill/>
        </p:spPr>
        <p:txBody>
          <a:bodyPr/>
          <a:lstStyle/>
          <a:p>
            <a:fld id="{52646CC4-CE6D-4F40-945D-9AED9835F49F}" type="slidenum">
              <a:rPr lang="en-US" smtClean="0">
                <a:latin typeface="Times" pitchFamily="-112" charset="0"/>
              </a:rPr>
              <a:pPr/>
              <a:t>11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Velocity Vector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90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D9E6AD07-EF01-40A6-BC34-17A31DA2BFE6}" type="slidenum">
              <a:rPr lang="en-US" smtClean="0">
                <a:latin typeface="Times" pitchFamily="-112" charset="0"/>
              </a:rPr>
              <a:pPr/>
              <a:t>12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Acceleration Vector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7089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FE7E33B6-1CF7-4C58-A095-F4BF9A2B794F}" type="slidenum">
              <a:rPr lang="en-US" smtClean="0">
                <a:latin typeface="Times" pitchFamily="-112" charset="0"/>
              </a:rPr>
              <a:pPr/>
              <a:t>13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6096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Acceleration Vector </a:t>
            </a:r>
            <a:r>
              <a:rPr lang="en-US" sz="1200" smtClean="0"/>
              <a:t>(cont’d)</a:t>
            </a:r>
            <a:endParaRPr lang="en-US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3594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248400"/>
            <a:ext cx="457200" cy="365125"/>
          </a:xfrm>
          <a:noFill/>
        </p:spPr>
        <p:txBody>
          <a:bodyPr/>
          <a:lstStyle/>
          <a:p>
            <a:fld id="{BA706F56-019F-42F0-8034-523C8464432A}" type="slidenum">
              <a:rPr lang="en-US" smtClean="0">
                <a:latin typeface="Times" pitchFamily="-112" charset="0"/>
              </a:rPr>
              <a:pPr/>
              <a:t>14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Newton’s Second Law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5156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365125"/>
          </a:xfrm>
          <a:noFill/>
        </p:spPr>
        <p:txBody>
          <a:bodyPr/>
          <a:lstStyle/>
          <a:p>
            <a:fld id="{95733925-3DAF-4133-B112-FDE9DEEA42B3}" type="slidenum">
              <a:rPr lang="en-US" smtClean="0">
                <a:latin typeface="Times" pitchFamily="-112" charset="0"/>
              </a:rPr>
              <a:pPr/>
              <a:t>15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Newton’s Second Law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550" y="1301750"/>
            <a:ext cx="61849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5C8C5C42-7579-418B-91EF-9EAD26A225E6}" type="slidenum">
              <a:rPr lang="en-US" smtClean="0">
                <a:latin typeface="Times" pitchFamily="-112" charset="0"/>
              </a:rPr>
              <a:pPr/>
              <a:t>16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Gravitational (conservative) Forces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77851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A0E"/>
                </a:solidFill>
              </a:rPr>
              <a:t>• Assume spherical earth .. Always acts in i</a:t>
            </a:r>
            <a:r>
              <a:rPr lang="en-US" sz="2800" baseline="-25000">
                <a:solidFill>
                  <a:srgbClr val="FF0A0E"/>
                </a:solidFill>
              </a:rPr>
              <a:t>r</a:t>
            </a:r>
            <a:r>
              <a:rPr lang="en-US" sz="2800">
                <a:solidFill>
                  <a:srgbClr val="FF0A0E"/>
                </a:solidFill>
              </a:rPr>
              <a:t> direction</a:t>
            </a:r>
          </a:p>
        </p:txBody>
      </p:sp>
      <p:sp>
        <p:nvSpPr>
          <p:cNvPr id="103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6FB7603E-291A-4186-B95C-4A74CA09B562}" type="slidenum">
              <a:rPr lang="en-US" smtClean="0">
                <a:latin typeface="Times" pitchFamily="-112" charset="0"/>
              </a:rPr>
              <a:pPr/>
              <a:t>17</a:t>
            </a:fld>
            <a:endParaRPr lang="en-US" dirty="0" smtClean="0">
              <a:latin typeface="Times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3716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Gravitational Forces </a:t>
            </a:r>
            <a:r>
              <a:rPr lang="en-US" sz="1600" dirty="0" smtClean="0"/>
              <a:t>(2)</a:t>
            </a:r>
          </a:p>
        </p:txBody>
      </p:sp>
      <p:sp>
        <p:nvSpPr>
          <p:cNvPr id="103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533400" cy="365125"/>
          </a:xfrm>
          <a:noFill/>
        </p:spPr>
        <p:txBody>
          <a:bodyPr/>
          <a:lstStyle/>
          <a:p>
            <a:fld id="{6FB7603E-291A-4186-B95C-4A74CA09B562}" type="slidenum">
              <a:rPr lang="en-US" smtClean="0">
                <a:latin typeface="Times" pitchFamily="-112" charset="0"/>
              </a:rPr>
              <a:pPr/>
              <a:t>18</a:t>
            </a:fld>
            <a:endParaRPr lang="en-US" dirty="0" smtClean="0">
              <a:latin typeface="Times" pitchFamily="-11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3716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914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8672513" cy="251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6656388" cy="1524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5638800"/>
            <a:ext cx="511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Sea Level Acceleration of gravity at 21 deg. latitude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810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Vehicle Mass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295400"/>
            <a:ext cx="36449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76600"/>
            <a:ext cx="47117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71600" y="518160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Initial mass of vehicle</a:t>
            </a: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3352800" y="4419600"/>
            <a:ext cx="609600" cy="838200"/>
          </a:xfrm>
          <a:prstGeom prst="line">
            <a:avLst/>
          </a:prstGeom>
          <a:noFill/>
          <a:ln w="28575">
            <a:solidFill>
              <a:srgbClr val="FF0A0E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229600" y="6248400"/>
            <a:ext cx="685800" cy="365125"/>
          </a:xfrm>
          <a:noFill/>
        </p:spPr>
        <p:txBody>
          <a:bodyPr/>
          <a:lstStyle/>
          <a:p>
            <a:fld id="{8DC94E82-AF69-4D9B-856A-7A358F4E9809}" type="slidenum">
              <a:rPr lang="en-US" smtClean="0">
                <a:latin typeface="Times" pitchFamily="-112" charset="0"/>
              </a:rPr>
              <a:pPr/>
              <a:t>19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 102: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189327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457200" y="2209800"/>
          <a:ext cx="863600" cy="647700"/>
        </p:xfrm>
        <a:graphic>
          <a:graphicData uri="http://schemas.openxmlformats.org/presentationml/2006/ole">
            <p:oleObj spid="_x0000_s81923" name="Equation" r:id="rId4" imgW="304560" imgH="228600" progId="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838200" y="5486400"/>
          <a:ext cx="1012825" cy="558800"/>
        </p:xfrm>
        <a:graphic>
          <a:graphicData uri="http://schemas.openxmlformats.org/presentationml/2006/ole">
            <p:oleObj spid="_x0000_s81924" name="Equation" r:id="rId5" imgW="368280" imgH="203040" progId="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4876800"/>
            <a:ext cx="609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2209800" y="1295400"/>
          <a:ext cx="6157628" cy="4850104"/>
        </p:xfrm>
        <a:graphic>
          <a:graphicData uri="http://schemas.openxmlformats.org/presentationml/2006/ole">
            <p:oleObj spid="_x0000_s81925" name="Equation" r:id="rId6" imgW="2933640" imgH="2311200" progId="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1200" y="4343400"/>
            <a:ext cx="2954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Vertically accelerating rocket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Neglected aerodynamic drag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Non-Conservative Forces </a:t>
            </a:r>
          </a:p>
        </p:txBody>
      </p:sp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95650"/>
            <a:ext cx="40386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3276600" cy="1423988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50530" name="Object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257800"/>
            <a:ext cx="1981200" cy="1060450"/>
          </a:xfrm>
          <a:prstGeom prst="rect">
            <a:avLst/>
          </a:prstGeom>
          <a:noFill/>
        </p:spPr>
      </p:pic>
      <p:pic>
        <p:nvPicPr>
          <p:cNvPr id="150531" name="Object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990600"/>
            <a:ext cx="7162800" cy="2132013"/>
          </a:xfrm>
          <a:prstGeom prst="rect">
            <a:avLst/>
          </a:prstGeom>
          <a:noFill/>
        </p:spPr>
      </p:pic>
      <p:pic>
        <p:nvPicPr>
          <p:cNvPr id="150532" name="Object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572000"/>
            <a:ext cx="990600" cy="3222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5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382000" y="6324600"/>
            <a:ext cx="609600" cy="365125"/>
          </a:xfrm>
          <a:noFill/>
        </p:spPr>
        <p:txBody>
          <a:bodyPr/>
          <a:lstStyle/>
          <a:p>
            <a:fld id="{F9F8B3F9-FE5A-4CE7-8034-A9B1D06AA5BE}" type="slidenum">
              <a:rPr lang="en-US" smtClean="0">
                <a:latin typeface="Times" pitchFamily="-112" charset="0"/>
              </a:rPr>
              <a:pPr/>
              <a:t>20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Aerodynamic Forces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505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429000" y="4267200"/>
          <a:ext cx="4724400" cy="1827213"/>
        </p:xfrm>
        <a:graphic>
          <a:graphicData uri="http://schemas.openxmlformats.org/presentationml/2006/ole">
            <p:oleObj spid="_x0000_s151554" name="Equation" r:id="rId4" imgW="2070100" imgH="800100" progId="">
              <p:embed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32325" y="3732213"/>
            <a:ext cx="197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C14"/>
                </a:solidFill>
              </a:rPr>
              <a:t>“Dynamic Pressure”</a:t>
            </a:r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4800600" y="4038600"/>
            <a:ext cx="381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4343400" y="1219200"/>
            <a:ext cx="31638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A</a:t>
            </a:r>
            <a:r>
              <a:rPr lang="en-US" baseline="-25000" dirty="0" err="1"/>
              <a:t>ref</a:t>
            </a:r>
            <a:r>
              <a:rPr lang="en-US" dirty="0"/>
              <a:t> … reference</a:t>
            </a:r>
          </a:p>
          <a:p>
            <a:r>
              <a:rPr lang="en-US" dirty="0"/>
              <a:t>Area … </a:t>
            </a:r>
            <a:r>
              <a:rPr lang="en-US" dirty="0" err="1"/>
              <a:t>planform</a:t>
            </a:r>
            <a:endParaRPr lang="en-US" dirty="0"/>
          </a:p>
          <a:p>
            <a:r>
              <a:rPr lang="en-US" dirty="0"/>
              <a:t>Or diameter based</a:t>
            </a:r>
          </a:p>
        </p:txBody>
      </p:sp>
      <p:pic>
        <p:nvPicPr>
          <p:cNvPr id="3080" name="Picture 9" descr="lifr_dr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29088"/>
            <a:ext cx="3124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58200" y="6248400"/>
            <a:ext cx="457200" cy="365125"/>
          </a:xfrm>
          <a:noFill/>
        </p:spPr>
        <p:txBody>
          <a:bodyPr/>
          <a:lstStyle/>
          <a:p>
            <a:fld id="{0D303EF7-26DB-4A70-86C8-6E16BC2EC684}" type="slidenum">
              <a:rPr lang="en-US" smtClean="0">
                <a:latin typeface="Times" pitchFamily="-112" charset="0"/>
              </a:rPr>
              <a:pPr/>
              <a:t>21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Collected Equations</a:t>
            </a:r>
          </a:p>
        </p:txBody>
      </p:sp>
      <p:pic>
        <p:nvPicPr>
          <p:cNvPr id="152578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438400"/>
            <a:ext cx="1676400" cy="896938"/>
          </a:xfrm>
          <a:prstGeom prst="rect">
            <a:avLst/>
          </a:prstGeom>
          <a:noFill/>
        </p:spPr>
      </p:pic>
      <p:pic>
        <p:nvPicPr>
          <p:cNvPr id="152579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6400800" cy="4017963"/>
          </a:xfrm>
          <a:prstGeom prst="rect">
            <a:avLst/>
          </a:prstGeom>
          <a:noFill/>
        </p:spPr>
      </p:pic>
      <p:pic>
        <p:nvPicPr>
          <p:cNvPr id="152580" name="Object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486400"/>
            <a:ext cx="3352800" cy="904875"/>
          </a:xfrm>
          <a:prstGeom prst="rect">
            <a:avLst/>
          </a:prstGeom>
          <a:noFill/>
          <a:ln w="9525">
            <a:solidFill>
              <a:srgbClr val="FF0C14"/>
            </a:solidFill>
            <a:miter lim="800000"/>
            <a:headEnd/>
            <a:tailEnd/>
          </a:ln>
        </p:spPr>
      </p:pic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5181600" y="4191000"/>
            <a:ext cx="1981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248400"/>
            <a:ext cx="533400" cy="365125"/>
          </a:xfrm>
          <a:noFill/>
        </p:spPr>
        <p:txBody>
          <a:bodyPr/>
          <a:lstStyle/>
          <a:p>
            <a:fld id="{23009D45-BE64-4CAF-ADA7-026A8EFA8C3B}" type="slidenum">
              <a:rPr lang="en-US" smtClean="0">
                <a:latin typeface="Times" pitchFamily="-112" charset="0"/>
              </a:rPr>
              <a:pPr/>
              <a:t>22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Ballistic versus Non -Ballistic Trajectories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343400" cy="1887538"/>
          </a:xfrm>
          <a:prstGeom prst="rect">
            <a:avLst/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71684" name="Text Box 1028"/>
          <p:cNvSpPr txBox="1">
            <a:spLocks noChangeArrowheads="1"/>
          </p:cNvSpPr>
          <p:nvPr/>
        </p:nvSpPr>
        <p:spPr bwMode="auto">
          <a:xfrm>
            <a:off x="304800" y="3352800"/>
            <a:ext cx="4884044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/>
              <a:t>• Non-ballistic trajectories sustain</a:t>
            </a:r>
          </a:p>
          <a:p>
            <a:r>
              <a:rPr lang="en-US" sz="2200" dirty="0"/>
              <a:t>  significantly non -zero angles of </a:t>
            </a:r>
            <a:r>
              <a:rPr lang="en-US" sz="2200" dirty="0" smtClean="0"/>
              <a:t>attack</a:t>
            </a:r>
          </a:p>
          <a:p>
            <a:endParaRPr lang="en-US" sz="2200" dirty="0" smtClean="0"/>
          </a:p>
          <a:p>
            <a:r>
              <a:rPr lang="en-US" sz="2200" dirty="0"/>
              <a:t>  </a:t>
            </a:r>
            <a:r>
              <a:rPr lang="en-US" sz="2200" i="1" dirty="0"/>
              <a:t>… lift is a factor in resulting trajectory</a:t>
            </a:r>
          </a:p>
          <a:p>
            <a:r>
              <a:rPr lang="en-US" sz="2200" i="1" dirty="0"/>
              <a:t>  … so is induced drag</a:t>
            </a:r>
          </a:p>
          <a:p>
            <a:endParaRPr lang="en-US" sz="2200" i="1" dirty="0"/>
          </a:p>
          <a:p>
            <a:r>
              <a:rPr lang="en-US" sz="2200" i="1" dirty="0"/>
              <a:t>• Ballistic</a:t>
            </a:r>
            <a:r>
              <a:rPr lang="en-US" sz="2200" i="1" dirty="0" smtClean="0"/>
              <a:t> rocket trims trajectory at 	</a:t>
            </a:r>
            <a:endParaRPr lang="en-US" sz="2200" i="1" dirty="0" smtClean="0">
              <a:latin typeface="Symbol" pitchFamily="18" charset="2"/>
            </a:endParaRPr>
          </a:p>
          <a:p>
            <a:r>
              <a:rPr lang="en-US" sz="2200" i="1" dirty="0"/>
              <a:t>… lift is a negligible</a:t>
            </a:r>
            <a:r>
              <a:rPr lang="en-US" sz="2200" i="1" dirty="0" smtClean="0"/>
              <a:t> factor</a:t>
            </a:r>
            <a:endParaRPr lang="en-US" sz="2200" i="1" dirty="0"/>
          </a:p>
        </p:txBody>
      </p:sp>
      <p:pic>
        <p:nvPicPr>
          <p:cNvPr id="520197" name="Picture 1029" descr="e1i"/>
          <p:cNvPicPr>
            <a:picLocks noChangeAspect="1" noChangeArrowheads="1"/>
          </p:cNvPicPr>
          <p:nvPr/>
        </p:nvPicPr>
        <p:blipFill>
          <a:blip r:embed="rId3" cstate="print"/>
          <a:srcRect l="3581" t="15733" r="16403" b="5190"/>
          <a:stretch>
            <a:fillRect/>
          </a:stretch>
        </p:blipFill>
        <p:spPr bwMode="auto">
          <a:xfrm>
            <a:off x="5334000" y="1828800"/>
            <a:ext cx="274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8200" y="6248400"/>
            <a:ext cx="457200" cy="365125"/>
          </a:xfrm>
          <a:noFill/>
        </p:spPr>
        <p:txBody>
          <a:bodyPr/>
          <a:lstStyle/>
          <a:p>
            <a:fld id="{A28E978D-FA9D-4FD9-936C-78F2C06F73B6}" type="slidenum">
              <a:rPr lang="en-US" smtClean="0">
                <a:latin typeface="Times" pitchFamily="-112" charset="0"/>
              </a:rPr>
              <a:pPr/>
              <a:t>23</a:t>
            </a:fld>
            <a:endParaRPr lang="en-US" dirty="0" smtClean="0">
              <a:latin typeface="Times" pitchFamily="-11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15000" y="4343400"/>
            <a:ext cx="3200400" cy="13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495800" y="5410200"/>
            <a:ext cx="952500" cy="4127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077200" y="1219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858000" y="22098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772400" y="2209800"/>
            <a:ext cx="381000" cy="34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Non-Ballistic “Gravity Turn”</a:t>
            </a:r>
          </a:p>
        </p:txBody>
      </p:sp>
      <p:pic>
        <p:nvPicPr>
          <p:cNvPr id="75779" name="Picture 3" descr="shuttel_gravity_tu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6482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messenger_gravity_tu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3434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24600"/>
            <a:ext cx="457200" cy="365125"/>
          </a:xfrm>
          <a:noFill/>
        </p:spPr>
        <p:txBody>
          <a:bodyPr/>
          <a:lstStyle/>
          <a:p>
            <a:fld id="{77A4D844-82A3-40D2-86BC-0796BB6DDC45}" type="slidenum">
              <a:rPr lang="en-US" smtClean="0">
                <a:latin typeface="Times" pitchFamily="-112" charset="0"/>
              </a:rPr>
              <a:pPr/>
              <a:t>24</a:t>
            </a:fld>
            <a:endParaRPr lang="en-US" dirty="0" smtClean="0">
              <a:latin typeface="Times" pitchFamily="-112" charset="0"/>
            </a:endParaRPr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>
            <a:off x="5257800" y="990600"/>
            <a:ext cx="34245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Yup this is real</a:t>
            </a:r>
            <a:r>
              <a:rPr lang="en-US" b="1" i="1" dirty="0" smtClean="0">
                <a:solidFill>
                  <a:srgbClr val="FF0000"/>
                </a:solidFill>
              </a:rPr>
              <a:t>! Made to minimize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Gravity losses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10200" y="1600200"/>
            <a:ext cx="315227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“Gravity Turn”</a:t>
            </a:r>
          </a:p>
        </p:txBody>
      </p:sp>
      <p:pic>
        <p:nvPicPr>
          <p:cNvPr id="74755" name="MA2.1168350168" descr="image002.jpg"/>
          <p:cNvPicPr>
            <a:picLocks noChangeAspect="1" noChangeArrowheads="1"/>
          </p:cNvPicPr>
          <p:nvPr/>
        </p:nvPicPr>
        <p:blipFill>
          <a:blip r:embed="rId2" r:link="rId3" cstate="print"/>
          <a:srcRect t="27809"/>
          <a:stretch>
            <a:fillRect/>
          </a:stretch>
        </p:blipFill>
        <p:spPr bwMode="auto">
          <a:xfrm>
            <a:off x="685800" y="1447800"/>
            <a:ext cx="533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1028"/>
          <p:cNvSpPr txBox="1">
            <a:spLocks noChangeArrowheads="1"/>
          </p:cNvSpPr>
          <p:nvPr/>
        </p:nvSpPr>
        <p:spPr bwMode="auto">
          <a:xfrm>
            <a:off x="6248400" y="1600200"/>
            <a:ext cx="2438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pitchFamily="34" charset="0"/>
              </a:rPr>
              <a:t>Space Shuttle </a:t>
            </a:r>
          </a:p>
          <a:p>
            <a:r>
              <a:rPr lang="en-US" sz="2400">
                <a:latin typeface="Arial" pitchFamily="34" charset="0"/>
              </a:rPr>
              <a:t>Launch (STS 115 </a:t>
            </a:r>
          </a:p>
          <a:p>
            <a:r>
              <a:rPr lang="en-US" sz="2400">
                <a:latin typeface="Arial" pitchFamily="34" charset="0"/>
              </a:rPr>
              <a:t>– Atlantis) as seen </a:t>
            </a:r>
          </a:p>
          <a:p>
            <a:r>
              <a:rPr lang="en-US" sz="2400">
                <a:latin typeface="Arial" pitchFamily="34" charset="0"/>
              </a:rPr>
              <a:t>from ISS</a:t>
            </a:r>
          </a:p>
          <a:p>
            <a:endParaRPr lang="en-US" sz="2400">
              <a:latin typeface="Arial" pitchFamily="34" charset="0"/>
            </a:endParaRPr>
          </a:p>
          <a:p>
            <a:r>
              <a:rPr lang="en-US" sz="2400">
                <a:latin typeface="Arial" pitchFamily="34" charset="0"/>
              </a:rPr>
              <a:t>“definitely</a:t>
            </a:r>
          </a:p>
          <a:p>
            <a:r>
              <a:rPr lang="en-US" sz="2400">
                <a:latin typeface="Arial" pitchFamily="34" charset="0"/>
              </a:rPr>
              <a:t>Not ballistic”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34400" y="6248400"/>
            <a:ext cx="457200" cy="365125"/>
          </a:xfrm>
          <a:noFill/>
        </p:spPr>
        <p:txBody>
          <a:bodyPr/>
          <a:lstStyle/>
          <a:p>
            <a:fld id="{097F545A-8783-47A2-8E0E-0990AB6B2060}" type="slidenum">
              <a:rPr lang="en-US" smtClean="0">
                <a:latin typeface="Times" pitchFamily="-112" charset="0"/>
              </a:rPr>
              <a:pPr/>
              <a:t>25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of Ballistic Trajectory</a:t>
            </a:r>
          </a:p>
        </p:txBody>
      </p:sp>
      <p:pic>
        <p:nvPicPr>
          <p:cNvPr id="525315" name="Picture 1027"/>
          <p:cNvPicPr>
            <a:picLocks noChangeAspect="1" noChangeArrowheads="1"/>
          </p:cNvPicPr>
          <p:nvPr/>
        </p:nvPicPr>
        <p:blipFill>
          <a:blip r:embed="rId2" cstate="print"/>
          <a:srcRect r="39285"/>
          <a:stretch>
            <a:fillRect/>
          </a:stretch>
        </p:blipFill>
        <p:spPr bwMode="auto">
          <a:xfrm>
            <a:off x="4572000" y="1447800"/>
            <a:ext cx="375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2111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1029"/>
          <p:cNvSpPr txBox="1">
            <a:spLocks noChangeArrowheads="1"/>
          </p:cNvSpPr>
          <p:nvPr/>
        </p:nvSpPr>
        <p:spPr bwMode="auto">
          <a:xfrm>
            <a:off x="6705600" y="1600200"/>
            <a:ext cx="1104900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~ Symmetric</a:t>
            </a:r>
          </a:p>
          <a:p>
            <a:r>
              <a:rPr lang="en-US" sz="1400"/>
              <a:t>trajectory</a:t>
            </a:r>
          </a:p>
        </p:txBody>
      </p:sp>
      <p:sp>
        <p:nvSpPr>
          <p:cNvPr id="76806" name="Text Box 1030"/>
          <p:cNvSpPr txBox="1">
            <a:spLocks noChangeArrowheads="1"/>
          </p:cNvSpPr>
          <p:nvPr/>
        </p:nvSpPr>
        <p:spPr bwMode="auto">
          <a:xfrm>
            <a:off x="609600" y="4343400"/>
            <a:ext cx="28420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• Ballistic Trajectories</a:t>
            </a:r>
          </a:p>
          <a:p>
            <a:r>
              <a:rPr lang="en-US" dirty="0"/>
              <a:t>Offer minimum</a:t>
            </a:r>
            <a:r>
              <a:rPr lang="en-US" dirty="0" smtClean="0"/>
              <a:t> drag profiles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/>
              <a:t>No </a:t>
            </a:r>
            <a:r>
              <a:rPr lang="en-US" sz="2400" dirty="0"/>
              <a:t>induced drag)</a:t>
            </a:r>
            <a:endParaRPr lang="en-US" dirty="0"/>
          </a:p>
        </p:txBody>
      </p:sp>
      <p:sp>
        <p:nvSpPr>
          <p:cNvPr id="7680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B7ED0944-ADC4-44BF-8034-1CDCB638741A}" type="slidenum">
              <a:rPr lang="en-US" smtClean="0">
                <a:latin typeface="Times" pitchFamily="-112" charset="0"/>
              </a:rPr>
              <a:pPr/>
              <a:t>26</a:t>
            </a:fld>
            <a:endParaRPr lang="en-US" smtClean="0">
              <a:latin typeface="Times" pitchFamily="-11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5029200"/>
            <a:ext cx="893885" cy="38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Collected Equations, Ballistic Trajectory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6629400" y="1905000"/>
          <a:ext cx="1676400" cy="896938"/>
        </p:xfrm>
        <a:graphic>
          <a:graphicData uri="http://schemas.openxmlformats.org/presentationml/2006/ole">
            <p:oleObj spid="_x0000_s153602" r:id="rId3" imgW="901700" imgH="482600" progId="">
              <p:embed/>
            </p:oleObj>
          </a:graphicData>
        </a:graphic>
      </p:graphicFrame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304800" y="1219200"/>
          <a:ext cx="5867400" cy="4879975"/>
        </p:xfrm>
        <a:graphic>
          <a:graphicData uri="http://schemas.openxmlformats.org/presentationml/2006/ole">
            <p:oleObj spid="_x0000_s153603" name="Equation" r:id="rId4" imgW="2794000" imgH="2324100" progId="">
              <p:embed/>
            </p:oleObj>
          </a:graphicData>
        </a:graphic>
      </p:graphicFrame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6705600" y="3276600"/>
          <a:ext cx="1600200" cy="874713"/>
        </p:xfrm>
        <a:graphic>
          <a:graphicData uri="http://schemas.openxmlformats.org/presentationml/2006/ole">
            <p:oleObj spid="_x0000_s153604" r:id="rId5" imgW="812800" imgH="444500" progId="">
              <p:embed/>
            </p:oleObj>
          </a:graphicData>
        </a:graphic>
      </p:graphicFrame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6553200" y="5105400"/>
          <a:ext cx="2286000" cy="703263"/>
        </p:xfrm>
        <a:graphic>
          <a:graphicData uri="http://schemas.openxmlformats.org/presentationml/2006/ole">
            <p:oleObj spid="_x0000_s153605" name="Equation" r:id="rId6" imgW="990600" imgH="304800" progId="">
              <p:embed/>
            </p:oleObj>
          </a:graphicData>
        </a:graphic>
      </p:graphicFrame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029200" y="3733800"/>
            <a:ext cx="1981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58200" y="6324600"/>
            <a:ext cx="457200" cy="365125"/>
          </a:xfrm>
          <a:noFill/>
        </p:spPr>
        <p:txBody>
          <a:bodyPr/>
          <a:lstStyle/>
          <a:p>
            <a:fld id="{8D44A1C3-0D47-4CA8-9E57-374779A768AE}" type="slidenum">
              <a:rPr lang="en-US" smtClean="0">
                <a:latin typeface="Times" pitchFamily="-112" charset="0"/>
              </a:rPr>
              <a:pPr/>
              <a:t>27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770204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/>
              <a:t>Numerical Analysis of the </a:t>
            </a:r>
          </a:p>
          <a:p>
            <a:r>
              <a:rPr lang="en-US" sz="4400" b="1" dirty="0"/>
              <a:t>2-D Launch Equations of Motion</a:t>
            </a:r>
          </a:p>
        </p:txBody>
      </p:sp>
      <p:sp>
        <p:nvSpPr>
          <p:cNvPr id="819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AA6BDD-B830-4227-999C-545621D76A13}" type="slidenum">
              <a:rPr lang="en-US" smtClean="0">
                <a:latin typeface="Times" pitchFamily="-112" charset="0"/>
              </a:rPr>
              <a:pPr/>
              <a:t>28</a:t>
            </a:fld>
            <a:endParaRPr lang="en-US" smtClean="0">
              <a:latin typeface="Times" pitchFamily="-112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906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Integrated Equations of Motion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81000" y="1828800"/>
          <a:ext cx="7848600" cy="1181100"/>
        </p:xfrm>
        <a:graphic>
          <a:graphicData uri="http://schemas.openxmlformats.org/presentationml/2006/ole">
            <p:oleObj spid="_x0000_s154626" r:id="rId3" imgW="3289300" imgH="495300" progId="">
              <p:embed/>
            </p:oleObj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685800" y="3276600"/>
          <a:ext cx="6172200" cy="1768475"/>
        </p:xfrm>
        <a:graphic>
          <a:graphicData uri="http://schemas.openxmlformats.org/presentationml/2006/ole">
            <p:oleObj spid="_x0000_s154627" r:id="rId4" imgW="2527300" imgH="723900" progId="">
              <p:embed/>
            </p:oleObj>
          </a:graphicData>
        </a:graphic>
      </p:graphicFrame>
      <p:sp>
        <p:nvSpPr>
          <p:cNvPr id="133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24D2C9-7EC5-4003-BCBD-BB1A4A808C65}" type="slidenum">
              <a:rPr lang="en-US" smtClean="0">
                <a:latin typeface="Times" pitchFamily="-112" charset="0"/>
              </a:rPr>
              <a:pPr/>
              <a:t>29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How High will my Rocket go? </a:t>
            </a:r>
            <a:endParaRPr lang="en-US" sz="14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28600" y="1066800"/>
          <a:ext cx="8746308" cy="4203700"/>
        </p:xfrm>
        <a:graphic>
          <a:graphicData uri="http://schemas.openxmlformats.org/presentationml/2006/ole">
            <p:oleObj spid="_x0000_s125955" name="Equation" r:id="rId4" imgW="4470120" imgH="2145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239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Numerical Approximation of</a:t>
            </a:r>
            <a:br>
              <a:rPr lang="en-US" smtClean="0"/>
            </a:br>
            <a:r>
              <a:rPr lang="en-US" smtClean="0"/>
              <a:t>the Integral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16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45720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735181-E21D-4D85-9922-B742038372B5}" type="slidenum">
              <a:rPr lang="en-US" smtClean="0">
                <a:latin typeface="Times" pitchFamily="-112" charset="0"/>
              </a:rPr>
              <a:pPr/>
              <a:t>30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239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Numerical Approximation of</a:t>
            </a:r>
            <a:br>
              <a:rPr lang="en-US" smtClean="0"/>
            </a:br>
            <a:r>
              <a:rPr lang="en-US" smtClean="0"/>
              <a:t>the Integral </a:t>
            </a:r>
            <a:r>
              <a:rPr lang="en-US" sz="1200" smtClean="0"/>
              <a:t>(cont’d)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48006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4343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3962400" y="4038600"/>
            <a:ext cx="2209800" cy="381000"/>
          </a:xfrm>
          <a:prstGeom prst="line">
            <a:avLst/>
          </a:prstGeom>
          <a:noFill/>
          <a:ln w="28575">
            <a:solidFill>
              <a:srgbClr val="FF1CA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62600" y="52578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1CA1"/>
                </a:solidFill>
              </a:rPr>
              <a:t>“Trapezoidal rule”</a:t>
            </a:r>
          </a:p>
        </p:txBody>
      </p:sp>
      <p:graphicFrame>
        <p:nvGraphicFramePr>
          <p:cNvPr id="14338" name="Object 9"/>
          <p:cNvGraphicFramePr>
            <a:graphicFrameLocks noChangeAspect="1"/>
          </p:cNvGraphicFramePr>
          <p:nvPr/>
        </p:nvGraphicFramePr>
        <p:xfrm>
          <a:off x="2514600" y="2133600"/>
          <a:ext cx="5334000" cy="1100138"/>
        </p:xfrm>
        <a:graphic>
          <a:graphicData uri="http://schemas.openxmlformats.org/presentationml/2006/ole">
            <p:oleObj spid="_x0000_s155650" r:id="rId5" imgW="2463800" imgH="508000" progId="">
              <p:embed/>
            </p:oleObj>
          </a:graphicData>
        </a:graphic>
      </p:graphicFrame>
      <p:sp>
        <p:nvSpPr>
          <p:cNvPr id="14344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675AFE-7414-4A67-87BA-E6DA02053D53}" type="slidenum">
              <a:rPr lang="en-US" smtClean="0">
                <a:latin typeface="Times" pitchFamily="-112" charset="0"/>
              </a:rPr>
              <a:pPr/>
              <a:t>31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239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Numerical Approximation of</a:t>
            </a:r>
            <a:br>
              <a:rPr lang="en-US" smtClean="0"/>
            </a:br>
            <a:r>
              <a:rPr lang="en-US" smtClean="0"/>
              <a:t>the Integral </a:t>
            </a:r>
            <a:r>
              <a:rPr lang="en-US" sz="1200" smtClean="0"/>
              <a:t>(cont’d)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4343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1CA1"/>
                </a:solidFill>
              </a:rPr>
              <a:t>“Trapezoidal rule”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124200"/>
            <a:ext cx="60198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4953000" y="1541463"/>
          <a:ext cx="3505200" cy="1236662"/>
        </p:xfrm>
        <a:graphic>
          <a:graphicData uri="http://schemas.openxmlformats.org/presentationml/2006/ole">
            <p:oleObj spid="_x0000_s156674" r:id="rId5" imgW="1765300" imgH="622300" progId="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1219200" y="5181600"/>
          <a:ext cx="4724400" cy="1524000"/>
        </p:xfrm>
        <a:graphic>
          <a:graphicData uri="http://schemas.openxmlformats.org/presentationml/2006/ole">
            <p:oleObj spid="_x0000_s156675" r:id="rId6" imgW="1803400" imgH="584200" progId="">
              <p:embed/>
            </p:oleObj>
          </a:graphicData>
        </a:graphic>
      </p:graphicFrame>
      <p:sp>
        <p:nvSpPr>
          <p:cNvPr id="15368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E473A0-9DBB-49CF-B06F-13ADC9E39B61}" type="slidenum">
              <a:rPr lang="en-US" smtClean="0">
                <a:latin typeface="Times" pitchFamily="-112" charset="0"/>
              </a:rPr>
              <a:pPr/>
              <a:t>32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239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Numerical Approximation of</a:t>
            </a:r>
            <a:br>
              <a:rPr lang="en-US" smtClean="0"/>
            </a:br>
            <a:r>
              <a:rPr lang="en-US" smtClean="0"/>
              <a:t>the Integral </a:t>
            </a:r>
            <a:r>
              <a:rPr lang="en-US" sz="1200" smtClean="0"/>
              <a:t>(cont’d)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2178050"/>
            <a:ext cx="67183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505200" y="5181600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A0E"/>
                </a:solidFill>
              </a:rPr>
              <a:t>“trapezoidal rule”</a:t>
            </a:r>
          </a:p>
        </p:txBody>
      </p:sp>
      <p:sp>
        <p:nvSpPr>
          <p:cNvPr id="849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9504F1-026D-45C9-9A95-E59A758668FF}" type="slidenum">
              <a:rPr lang="en-US" smtClean="0">
                <a:latin typeface="Times" pitchFamily="-112" charset="0"/>
              </a:rPr>
              <a:pPr/>
              <a:t>33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Predictor/Corrector Algorithm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82931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A0E"/>
                </a:solidFill>
              </a:rPr>
              <a:t>“trapezoidal rule”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3810000" y="1066800"/>
          <a:ext cx="2819400" cy="981075"/>
        </p:xfrm>
        <a:graphic>
          <a:graphicData uri="http://schemas.openxmlformats.org/presentationml/2006/ole">
            <p:oleObj spid="_x0000_s157698" r:id="rId5" imgW="1168400" imgH="406400" progId="">
              <p:embed/>
            </p:oleObj>
          </a:graphicData>
        </a:graphic>
      </p:graphicFrame>
      <p:graphicFrame>
        <p:nvGraphicFramePr>
          <p:cNvPr id="16387" name="Object 1025"/>
          <p:cNvGraphicFramePr>
            <a:graphicFrameLocks noChangeAspect="1"/>
          </p:cNvGraphicFramePr>
          <p:nvPr/>
        </p:nvGraphicFramePr>
        <p:xfrm>
          <a:off x="2057400" y="2438400"/>
          <a:ext cx="5105400" cy="1057275"/>
        </p:xfrm>
        <a:graphic>
          <a:graphicData uri="http://schemas.openxmlformats.org/presentationml/2006/ole">
            <p:oleObj spid="_x0000_s157699" r:id="rId6" imgW="2070100" imgH="482600" progId="">
              <p:embed/>
            </p:oleObj>
          </a:graphicData>
        </a:graphic>
      </p:graphicFrame>
      <p:graphicFrame>
        <p:nvGraphicFramePr>
          <p:cNvPr id="16388" name="Object 1026"/>
          <p:cNvGraphicFramePr>
            <a:graphicFrameLocks noChangeAspect="1"/>
          </p:cNvGraphicFramePr>
          <p:nvPr/>
        </p:nvGraphicFramePr>
        <p:xfrm>
          <a:off x="1371600" y="3886200"/>
          <a:ext cx="7467600" cy="1108075"/>
        </p:xfrm>
        <a:graphic>
          <a:graphicData uri="http://schemas.openxmlformats.org/presentationml/2006/ole">
            <p:oleObj spid="_x0000_s157700" r:id="rId7" imgW="3835400" imgH="609600" progId="">
              <p:embed/>
            </p:oleObj>
          </a:graphicData>
        </a:graphic>
      </p:graphicFrame>
      <p:sp>
        <p:nvSpPr>
          <p:cNvPr id="16392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C5F261-996D-4F59-A9EC-9BEF461CE874}" type="slidenum">
              <a:rPr lang="en-US" smtClean="0">
                <a:latin typeface="Times" pitchFamily="-112" charset="0"/>
              </a:rPr>
              <a:pPr/>
              <a:t>34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Higher Order Integrators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80593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•Simple Second Order predictor/corrector works well for</a:t>
            </a:r>
          </a:p>
          <a:p>
            <a:r>
              <a:rPr lang="en-US" sz="2400" dirty="0"/>
              <a:t>Small-to-moderate step sizes … but at larger step sizes can </a:t>
            </a:r>
          </a:p>
          <a:p>
            <a:r>
              <a:rPr lang="en-US" sz="2400" dirty="0"/>
              <a:t>be come unstable</a:t>
            </a:r>
          </a:p>
          <a:p>
            <a:endParaRPr lang="en-US" sz="2400" dirty="0"/>
          </a:p>
          <a:p>
            <a:r>
              <a:rPr lang="en-US" sz="2400" dirty="0"/>
              <a:t>• Good to have a higher order integration </a:t>
            </a:r>
          </a:p>
          <a:p>
            <a:r>
              <a:rPr lang="en-US" sz="2400" dirty="0"/>
              <a:t>scheme in our </a:t>
            </a:r>
            <a:r>
              <a:rPr lang="en-US" sz="2400" i="1" dirty="0"/>
              <a:t>bag of tools</a:t>
            </a:r>
          </a:p>
          <a:p>
            <a:endParaRPr lang="en-US" sz="2400" dirty="0"/>
          </a:p>
          <a:p>
            <a:r>
              <a:rPr lang="en-US" sz="2400" dirty="0"/>
              <a:t> • 4th Order </a:t>
            </a:r>
            <a:r>
              <a:rPr lang="en-US" sz="2400" dirty="0" err="1"/>
              <a:t>Runge-Kutta</a:t>
            </a:r>
            <a:r>
              <a:rPr lang="en-US" sz="2400" dirty="0"/>
              <a:t> method is one most commonly used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smtClean="0"/>
              <a:t>we’ll only use the second order integrators for this simulation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BA3B21-4D73-4879-8CD1-91D7CC7A07F3}" type="slidenum">
              <a:rPr lang="en-US" smtClean="0">
                <a:latin typeface="Times" pitchFamily="-112" charset="0"/>
              </a:rPr>
              <a:pPr/>
              <a:t>35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Slides on E.O.M.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502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65A494-BB2B-4C90-87A6-4A84A946CA04}" type="slidenum">
              <a:rPr lang="en-US" smtClean="0">
                <a:latin typeface="Times" pitchFamily="-112" charset="0"/>
              </a:rPr>
              <a:pPr/>
              <a:t>36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Collected Equations, Ballistic Trajectory</a:t>
            </a: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/>
        </p:nvGraphicFramePr>
        <p:xfrm>
          <a:off x="6629400" y="1905000"/>
          <a:ext cx="1676400" cy="896938"/>
        </p:xfrm>
        <a:graphic>
          <a:graphicData uri="http://schemas.openxmlformats.org/presentationml/2006/ole">
            <p:oleObj spid="_x0000_s159746" r:id="rId3" imgW="901700" imgH="482600" progId="">
              <p:embed/>
            </p:oleObj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304800" y="1219200"/>
          <a:ext cx="5867400" cy="4879975"/>
        </p:xfrm>
        <a:graphic>
          <a:graphicData uri="http://schemas.openxmlformats.org/presentationml/2006/ole">
            <p:oleObj spid="_x0000_s159747" name="Equation" r:id="rId4" imgW="2794000" imgH="2324100" progId="">
              <p:embed/>
            </p:oleObj>
          </a:graphicData>
        </a:graphic>
      </p:graphicFrame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6705600" y="3276600"/>
          <a:ext cx="1600200" cy="874713"/>
        </p:xfrm>
        <a:graphic>
          <a:graphicData uri="http://schemas.openxmlformats.org/presentationml/2006/ole">
            <p:oleObj spid="_x0000_s159748" r:id="rId5" imgW="812800" imgH="444500" progId="">
              <p:embed/>
            </p:oleObj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6553200" y="5105400"/>
          <a:ext cx="2286000" cy="703263"/>
        </p:xfrm>
        <a:graphic>
          <a:graphicData uri="http://schemas.openxmlformats.org/presentationml/2006/ole">
            <p:oleObj spid="_x0000_s159749" name="Equation" r:id="rId6" imgW="990600" imgH="304800" progId="">
              <p:embed/>
            </p:oleObj>
          </a:graphicData>
        </a:graphic>
      </p:graphicFrame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029200" y="3733800"/>
            <a:ext cx="19812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028104-4080-4E4D-A060-09F172B9BBD7}" type="slidenum">
              <a:rPr lang="en-US" smtClean="0">
                <a:latin typeface="Times" pitchFamily="-112" charset="0"/>
              </a:rPr>
              <a:pPr/>
              <a:t>37</a:t>
            </a:fld>
            <a:endParaRPr lang="en-US" smtClean="0">
              <a:latin typeface="Times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352800"/>
            <a:ext cx="356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This what we are going to program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Predictor/Corrector Algorithm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82931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0A0E"/>
                </a:solidFill>
              </a:rPr>
              <a:t>“trapezoidal rule”</a:t>
            </a:r>
          </a:p>
        </p:txBody>
      </p:sp>
      <p:graphicFrame>
        <p:nvGraphicFramePr>
          <p:cNvPr id="19458" name="Object 1024"/>
          <p:cNvGraphicFramePr>
            <a:graphicFrameLocks noChangeAspect="1"/>
          </p:cNvGraphicFramePr>
          <p:nvPr/>
        </p:nvGraphicFramePr>
        <p:xfrm>
          <a:off x="3810000" y="1066800"/>
          <a:ext cx="2819400" cy="981075"/>
        </p:xfrm>
        <a:graphic>
          <a:graphicData uri="http://schemas.openxmlformats.org/presentationml/2006/ole">
            <p:oleObj spid="_x0000_s160770" r:id="rId5" imgW="1168400" imgH="406400" progId="">
              <p:embed/>
            </p:oleObj>
          </a:graphicData>
        </a:graphic>
      </p:graphicFrame>
      <p:graphicFrame>
        <p:nvGraphicFramePr>
          <p:cNvPr id="19459" name="Object 1025"/>
          <p:cNvGraphicFramePr>
            <a:graphicFrameLocks noChangeAspect="1"/>
          </p:cNvGraphicFramePr>
          <p:nvPr/>
        </p:nvGraphicFramePr>
        <p:xfrm>
          <a:off x="1947863" y="2438400"/>
          <a:ext cx="5324475" cy="1057275"/>
        </p:xfrm>
        <a:graphic>
          <a:graphicData uri="http://schemas.openxmlformats.org/presentationml/2006/ole">
            <p:oleObj spid="_x0000_s160771" name="Equation" r:id="rId6" imgW="2159000" imgH="482600" progId="">
              <p:embed/>
            </p:oleObj>
          </a:graphicData>
        </a:graphic>
      </p:graphicFrame>
      <p:graphicFrame>
        <p:nvGraphicFramePr>
          <p:cNvPr id="19460" name="Object 1026"/>
          <p:cNvGraphicFramePr>
            <a:graphicFrameLocks noChangeAspect="1"/>
          </p:cNvGraphicFramePr>
          <p:nvPr/>
        </p:nvGraphicFramePr>
        <p:xfrm>
          <a:off x="1371600" y="3886200"/>
          <a:ext cx="7467600" cy="1108075"/>
        </p:xfrm>
        <a:graphic>
          <a:graphicData uri="http://schemas.openxmlformats.org/presentationml/2006/ole">
            <p:oleObj spid="_x0000_s160772" r:id="rId7" imgW="3835400" imgH="609600" progId="">
              <p:embed/>
            </p:oleObj>
          </a:graphicData>
        </a:graphic>
      </p:graphicFrame>
      <p:sp>
        <p:nvSpPr>
          <p:cNvPr id="19464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9DC45A-0047-417A-924D-363252033232}" type="slidenum">
              <a:rPr lang="en-US" smtClean="0">
                <a:latin typeface="Times" pitchFamily="-112" charset="0"/>
              </a:rPr>
              <a:pPr/>
              <a:t>38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Fixed Earth Approximation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5020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267200" y="1600200"/>
            <a:ext cx="38386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• Ignore effects of rotation</a:t>
            </a:r>
          </a:p>
          <a:p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V</a:t>
            </a:r>
            <a:r>
              <a:rPr lang="en-US" sz="2400" baseline="-25000" dirty="0" err="1"/>
              <a:t>inertial</a:t>
            </a:r>
            <a:r>
              <a:rPr lang="en-US" sz="2400" dirty="0"/>
              <a:t>=</a:t>
            </a:r>
            <a:r>
              <a:rPr lang="en-US" sz="2400" dirty="0" err="1"/>
              <a:t>V</a:t>
            </a:r>
            <a:r>
              <a:rPr lang="en-US" sz="2400" baseline="-25000" dirty="0" err="1"/>
              <a:t>ground</a:t>
            </a:r>
            <a:endParaRPr lang="en-US" sz="2400" baseline="-25000" dirty="0"/>
          </a:p>
          <a:p>
            <a:endParaRPr lang="en-US" sz="2400" baseline="-25000" dirty="0"/>
          </a:p>
          <a:p>
            <a:r>
              <a:rPr lang="en-US" sz="2400" dirty="0"/>
              <a:t>• </a:t>
            </a:r>
            <a:r>
              <a:rPr lang="en-US" sz="2400" dirty="0" err="1">
                <a:latin typeface="Symbol" pitchFamily="18" charset="2"/>
              </a:rPr>
              <a:t>g</a:t>
            </a:r>
            <a:r>
              <a:rPr lang="en-US" sz="2400" baseline="-25000" dirty="0" err="1"/>
              <a:t>inertial</a:t>
            </a:r>
            <a:r>
              <a:rPr lang="en-US" sz="2400" dirty="0"/>
              <a:t>=</a:t>
            </a:r>
            <a:r>
              <a:rPr lang="en-US" sz="2400" dirty="0" err="1">
                <a:latin typeface="Symbol" pitchFamily="18" charset="2"/>
              </a:rPr>
              <a:t>g</a:t>
            </a:r>
            <a:r>
              <a:rPr lang="en-US" sz="2400" baseline="-25000" dirty="0" err="1"/>
              <a:t>ground</a:t>
            </a:r>
            <a:endParaRPr lang="en-US" sz="2400" baseline="-25000" dirty="0"/>
          </a:p>
          <a:p>
            <a:endParaRPr lang="en-US" sz="2400" baseline="-25000" dirty="0"/>
          </a:p>
          <a:p>
            <a:endParaRPr lang="en-US" sz="2400" baseline="-25000" dirty="0"/>
          </a:p>
          <a:p>
            <a:r>
              <a:rPr lang="en-US" sz="2400" dirty="0"/>
              <a:t>• Accurate for Short Duration</a:t>
            </a:r>
          </a:p>
          <a:p>
            <a:r>
              <a:rPr lang="en-US" sz="2400" dirty="0"/>
              <a:t>   lower altitude flights</a:t>
            </a:r>
          </a:p>
          <a:p>
            <a:endParaRPr lang="en-US" sz="2400" dirty="0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V="1">
            <a:off x="1447800" y="1752600"/>
            <a:ext cx="76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E00C8D-62A4-45F3-85FD-06F31FAE5B94}" type="slidenum">
              <a:rPr lang="en-US" smtClean="0">
                <a:latin typeface="Times" pitchFamily="-112" charset="0"/>
              </a:rPr>
              <a:pPr/>
              <a:t>39</a:t>
            </a:fld>
            <a:endParaRPr lang="en-US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 smtClean="0"/>
              <a:t>Forces Acting on Rocket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C4CD328-D0EA-421E-A5D8-B243129623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52600" y="5105400"/>
            <a:ext cx="66726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Lift – acts perpendicular to flight path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(non-conservative)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Drag – acts along flight path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(non-conservative)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Thrust – acts along longitudinal axis of rocket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(non-conservative)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Gravity – acts downward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(conservative)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6008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248400" cy="397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Ground Launch: Down Range Calculation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259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3352800" y="1447800"/>
            <a:ext cx="3560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• Integrated trajectory gives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• Inertial Downrange</a:t>
            </a:r>
          </a:p>
        </p:txBody>
      </p:sp>
      <p:pic>
        <p:nvPicPr>
          <p:cNvPr id="167938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05000"/>
            <a:ext cx="1219200" cy="769938"/>
          </a:xfrm>
          <a:prstGeom prst="rect">
            <a:avLst/>
          </a:prstGeom>
          <a:noFill/>
        </p:spPr>
      </p:pic>
      <p:pic>
        <p:nvPicPr>
          <p:cNvPr id="5018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124200"/>
            <a:ext cx="32464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609600" y="48006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C14"/>
                </a:solidFill>
              </a:rPr>
              <a:t>Recursive Formula</a:t>
            </a:r>
          </a:p>
        </p:txBody>
      </p:sp>
      <p:sp>
        <p:nvSpPr>
          <p:cNvPr id="5018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457200" cy="365125"/>
          </a:xfrm>
          <a:noFill/>
        </p:spPr>
        <p:txBody>
          <a:bodyPr/>
          <a:lstStyle/>
          <a:p>
            <a:fld id="{314D0BB7-CC41-428E-B1CB-8A3A62B7EC77}" type="slidenum">
              <a:rPr lang="en-US" smtClean="0">
                <a:latin typeface="Times" pitchFamily="-112" charset="0"/>
              </a:rPr>
              <a:pPr/>
              <a:t>40</a:t>
            </a:fld>
            <a:endParaRPr lang="en-US" smtClean="0">
              <a:latin typeface="Times" pitchFamily="-11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81000" y="5334000"/>
            <a:ext cx="4043082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438400" y="3657600"/>
            <a:ext cx="348615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Velocity Off of the Rail</a:t>
            </a:r>
            <a:endParaRPr lang="en-US" sz="1600" dirty="0" smtClean="0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4877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1905000" y="762000"/>
            <a:ext cx="8175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/>
              <a:t>V</a:t>
            </a:r>
            <a:r>
              <a:rPr lang="en-US" i="1" baseline="-25000" dirty="0" err="1"/>
              <a:t>rail</a:t>
            </a:r>
            <a:endParaRPr lang="en-US" i="1" dirty="0"/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>
            <a:off x="3794125" y="18748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1794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791200"/>
            <a:ext cx="742950" cy="566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561" name="Line 7"/>
          <p:cNvSpPr>
            <a:spLocks noChangeShapeType="1"/>
          </p:cNvSpPr>
          <p:nvPr/>
        </p:nvSpPr>
        <p:spPr bwMode="auto">
          <a:xfrm flipH="1">
            <a:off x="1600200" y="3581400"/>
            <a:ext cx="152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914400" y="1981200"/>
            <a:ext cx="105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thrust</a:t>
            </a:r>
            <a:endParaRPr lang="en-US" i="1"/>
          </a:p>
        </p:txBody>
      </p:sp>
      <p:sp>
        <p:nvSpPr>
          <p:cNvPr id="23563" name="Line 9"/>
          <p:cNvSpPr>
            <a:spLocks noChangeShapeType="1"/>
          </p:cNvSpPr>
          <p:nvPr/>
        </p:nvSpPr>
        <p:spPr bwMode="auto">
          <a:xfrm flipV="1">
            <a:off x="1905000" y="1676400"/>
            <a:ext cx="15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990600" y="3581400"/>
            <a:ext cx="80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fric</a:t>
            </a:r>
            <a:endParaRPr lang="en-US" i="1"/>
          </a:p>
        </p:txBody>
      </p:sp>
      <p:sp>
        <p:nvSpPr>
          <p:cNvPr id="23565" name="Line 11"/>
          <p:cNvSpPr>
            <a:spLocks noChangeShapeType="1"/>
          </p:cNvSpPr>
          <p:nvPr/>
        </p:nvSpPr>
        <p:spPr bwMode="auto">
          <a:xfrm flipH="1">
            <a:off x="2438400" y="1828800"/>
            <a:ext cx="76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12"/>
          <p:cNvSpPr txBox="1">
            <a:spLocks noChangeArrowheads="1"/>
          </p:cNvSpPr>
          <p:nvPr/>
        </p:nvSpPr>
        <p:spPr bwMode="auto">
          <a:xfrm>
            <a:off x="2514600" y="182880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drag</a:t>
            </a:r>
            <a:endParaRPr lang="en-US" i="1"/>
          </a:p>
        </p:txBody>
      </p:sp>
      <p:pic>
        <p:nvPicPr>
          <p:cNvPr id="161795" name="Object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600200"/>
            <a:ext cx="4267200" cy="1728788"/>
          </a:xfrm>
          <a:prstGeom prst="rect">
            <a:avLst/>
          </a:prstGeom>
          <a:noFill/>
          <a:ln w="9525">
            <a:solidFill>
              <a:srgbClr val="FF0C14"/>
            </a:solidFill>
            <a:miter lim="800000"/>
            <a:headEnd/>
            <a:tailEnd/>
          </a:ln>
        </p:spPr>
      </p:pic>
      <p:pic>
        <p:nvPicPr>
          <p:cNvPr id="161796" name="Object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505200"/>
            <a:ext cx="6553200" cy="1901825"/>
          </a:xfrm>
          <a:prstGeom prst="rect">
            <a:avLst/>
          </a:prstGeom>
          <a:noFill/>
          <a:ln w="9525">
            <a:solidFill>
              <a:srgbClr val="FF0C14"/>
            </a:solidFill>
            <a:miter lim="800000"/>
            <a:headEnd/>
            <a:tailEnd/>
          </a:ln>
        </p:spPr>
      </p:pic>
      <p:sp>
        <p:nvSpPr>
          <p:cNvPr id="23569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53400" y="6248400"/>
            <a:ext cx="609600" cy="365125"/>
          </a:xfrm>
          <a:noFill/>
        </p:spPr>
        <p:txBody>
          <a:bodyPr/>
          <a:lstStyle/>
          <a:p>
            <a:fld id="{089BF55B-A06D-447C-A22C-6B0977746A07}" type="slidenum">
              <a:rPr lang="en-US" smtClean="0">
                <a:latin typeface="Times" pitchFamily="-112" charset="0"/>
              </a:rPr>
              <a:pPr/>
              <a:t>41</a:t>
            </a:fld>
            <a:endParaRPr lang="en-US" dirty="0" smtClean="0">
              <a:latin typeface="Times" pitchFamily="-112" charset="0"/>
            </a:endParaRPr>
          </a:p>
        </p:txBody>
      </p:sp>
      <p:pic>
        <p:nvPicPr>
          <p:cNvPr id="161797" name="Object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838200"/>
            <a:ext cx="4495800" cy="484188"/>
          </a:xfrm>
          <a:prstGeom prst="rect">
            <a:avLst/>
          </a:prstGeom>
          <a:noFill/>
          <a:ln w="9525">
            <a:solidFill>
              <a:srgbClr val="FF0C1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609600"/>
            <a:ext cx="472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Velocity</a:t>
            </a:r>
            <a:br>
              <a:rPr lang="en-US" dirty="0" smtClean="0"/>
            </a:br>
            <a:r>
              <a:rPr lang="en-US" dirty="0" smtClean="0"/>
              <a:t> Off of the Rail… Initial Conditions for simulation</a:t>
            </a:r>
            <a:endParaRPr lang="en-US" sz="1600" dirty="0" smtClean="0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487738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81756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 i="1" baseline="-25000"/>
              <a:t>rail</a:t>
            </a:r>
            <a:endParaRPr lang="en-US" i="1"/>
          </a:p>
        </p:txBody>
      </p:sp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3717925" y="1417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63842" name="Object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257800"/>
            <a:ext cx="742950" cy="566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2233" name="Line 7"/>
          <p:cNvSpPr>
            <a:spLocks noChangeShapeType="1"/>
          </p:cNvSpPr>
          <p:nvPr/>
        </p:nvSpPr>
        <p:spPr bwMode="auto">
          <a:xfrm flipH="1">
            <a:off x="1524000" y="3124200"/>
            <a:ext cx="152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838200" y="1524000"/>
            <a:ext cx="1054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thrust</a:t>
            </a:r>
            <a:endParaRPr lang="en-US" i="1"/>
          </a:p>
        </p:txBody>
      </p:sp>
      <p:sp>
        <p:nvSpPr>
          <p:cNvPr id="52241" name="Line 15"/>
          <p:cNvSpPr>
            <a:spLocks noChangeShapeType="1"/>
          </p:cNvSpPr>
          <p:nvPr/>
        </p:nvSpPr>
        <p:spPr bwMode="auto">
          <a:xfrm flipV="1">
            <a:off x="1828800" y="1219200"/>
            <a:ext cx="152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Text Box 16"/>
          <p:cNvSpPr txBox="1">
            <a:spLocks noChangeArrowheads="1"/>
          </p:cNvSpPr>
          <p:nvPr/>
        </p:nvSpPr>
        <p:spPr bwMode="auto">
          <a:xfrm>
            <a:off x="914400" y="3124200"/>
            <a:ext cx="803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fric</a:t>
            </a:r>
            <a:endParaRPr lang="en-US" i="1"/>
          </a:p>
        </p:txBody>
      </p:sp>
      <p:sp>
        <p:nvSpPr>
          <p:cNvPr id="52243" name="Line 17"/>
          <p:cNvSpPr>
            <a:spLocks noChangeShapeType="1"/>
          </p:cNvSpPr>
          <p:nvPr/>
        </p:nvSpPr>
        <p:spPr bwMode="auto">
          <a:xfrm flipH="1">
            <a:off x="2362200" y="1371600"/>
            <a:ext cx="76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2438400" y="137160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drag</a:t>
            </a:r>
            <a:endParaRPr lang="en-US" i="1"/>
          </a:p>
        </p:txBody>
      </p:sp>
      <p:sp>
        <p:nvSpPr>
          <p:cNvPr id="52245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365125"/>
          </a:xfrm>
          <a:noFill/>
        </p:spPr>
        <p:txBody>
          <a:bodyPr/>
          <a:lstStyle/>
          <a:p>
            <a:fld id="{1FFF023B-D049-4260-962E-0C0983B712BE}" type="slidenum">
              <a:rPr lang="en-US" smtClean="0">
                <a:latin typeface="Times" pitchFamily="-112" charset="0"/>
              </a:rPr>
              <a:pPr/>
              <a:t>42</a:t>
            </a:fld>
            <a:endParaRPr lang="en-US" dirty="0" smtClean="0">
              <a:latin typeface="Times" pitchFamily="-112" charset="0"/>
            </a:endParaRPr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2009775"/>
            <a:ext cx="5143500" cy="35242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Rail Simulation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1676400"/>
            <a:ext cx="8686800" cy="4572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914400"/>
            <a:ext cx="127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</a:rPr>
              <a:t>Initial </a:t>
            </a:r>
          </a:p>
          <a:p>
            <a:pPr algn="ctr"/>
            <a:r>
              <a:rPr lang="en-US" i="1" dirty="0" smtClean="0">
                <a:latin typeface="Times New Roman"/>
              </a:rPr>
              <a:t>Conditions</a:t>
            </a:r>
            <a:endParaRPr lang="en-US" i="1" dirty="0">
              <a:latin typeface="Times New Rom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438400" y="32004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953000" y="4953000"/>
            <a:ext cx="609599" cy="329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4191000"/>
            <a:ext cx="4968536" cy="1752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4200" y="2895600"/>
            <a:ext cx="3073400" cy="903941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8196845">
            <a:off x="3450397" y="3901526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5372100" y="4762500"/>
            <a:ext cx="1066800" cy="6858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86400" y="4648200"/>
            <a:ext cx="641350" cy="86770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6248400" y="4953000"/>
            <a:ext cx="609599" cy="329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6172200" y="6096000"/>
            <a:ext cx="609599" cy="329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1447800" y="6096000"/>
            <a:ext cx="609599" cy="329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371600" y="762000"/>
            <a:ext cx="1924291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ight Arrow 19"/>
          <p:cNvSpPr/>
          <p:nvPr/>
        </p:nvSpPr>
        <p:spPr>
          <a:xfrm rot="5400000">
            <a:off x="2133600" y="21336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858000" y="3962400"/>
            <a:ext cx="1098550" cy="2116718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rot="10800000" flipV="1">
            <a:off x="2743200" y="2286000"/>
            <a:ext cx="3505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5257800" y="28956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ight Arrow 49"/>
          <p:cNvSpPr/>
          <p:nvPr/>
        </p:nvSpPr>
        <p:spPr>
          <a:xfrm>
            <a:off x="7924800" y="5029200"/>
            <a:ext cx="990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1143000"/>
            <a:ext cx="17442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</a:rPr>
              <a:t>Parameters and</a:t>
            </a:r>
          </a:p>
          <a:p>
            <a:pPr algn="ctr"/>
            <a:r>
              <a:rPr lang="en-US" i="1" dirty="0" smtClean="0">
                <a:latin typeface="Times New Roman"/>
              </a:rPr>
              <a:t>Constants</a:t>
            </a:r>
            <a:endParaRPr lang="en-US" i="1" dirty="0">
              <a:latin typeface="Times New Roman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04800" y="2438400"/>
            <a:ext cx="2438400" cy="17347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248399" y="1905000"/>
            <a:ext cx="2378869" cy="2057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6" name="Picture 5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581400" y="990600"/>
            <a:ext cx="2554705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Ballistic Simulation Initial Conditions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533401" y="2133600"/>
          <a:ext cx="5410200" cy="3706989"/>
        </p:xfrm>
        <a:graphic>
          <a:graphicData uri="http://schemas.openxmlformats.org/presentationml/2006/ole">
            <p:oleObj spid="_x0000_s223234" name="Equation" r:id="rId3" imgW="2743200" imgH="1879560" progId="">
              <p:embed/>
            </p:oleObj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1066800"/>
            <a:ext cx="4251739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5410200"/>
            <a:ext cx="97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</a:rPr>
              <a:t>Final</a:t>
            </a:r>
          </a:p>
          <a:p>
            <a:r>
              <a:rPr lang="en-US" sz="1400" b="1" dirty="0" smtClean="0">
                <a:latin typeface="Times New Roman"/>
              </a:rPr>
              <a:t>conditions</a:t>
            </a:r>
            <a:endParaRPr lang="en-US" sz="1400" b="1" dirty="0">
              <a:latin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24600" y="2286000"/>
            <a:ext cx="2217821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0" y="3276600"/>
            <a:ext cx="2821405" cy="42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Ballistic Simulation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84543"/>
            <a:ext cx="21336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8600" y="1804593"/>
            <a:ext cx="8686800" cy="48768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1042593"/>
            <a:ext cx="127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</a:rPr>
              <a:t>Initial </a:t>
            </a:r>
          </a:p>
          <a:p>
            <a:pPr algn="ctr"/>
            <a:r>
              <a:rPr lang="en-US" i="1" dirty="0" smtClean="0">
                <a:latin typeface="Times New Roman"/>
              </a:rPr>
              <a:t>Conditions</a:t>
            </a:r>
            <a:endParaRPr lang="en-US" i="1" dirty="0">
              <a:latin typeface="Times New Rom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362200" y="3276600"/>
            <a:ext cx="6096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200400" y="5334000"/>
            <a:ext cx="609599" cy="329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0" y="2971800"/>
            <a:ext cx="2895600" cy="851647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8196845">
            <a:off x="3165755" y="4130200"/>
            <a:ext cx="1059890" cy="3207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3695700" y="5143500"/>
            <a:ext cx="1066800" cy="6858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0" y="5029200"/>
            <a:ext cx="641350" cy="867709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>
            <a:off x="4572000" y="5334000"/>
            <a:ext cx="609599" cy="329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0800000">
            <a:off x="6324600" y="6528993"/>
            <a:ext cx="609599" cy="329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1524000" y="6528993"/>
            <a:ext cx="609599" cy="329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2667000" y="2414192"/>
            <a:ext cx="3581400" cy="55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3276600" y="3023792"/>
            <a:ext cx="3886200" cy="185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1271193"/>
            <a:ext cx="17442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</a:rPr>
              <a:t>Parameters and</a:t>
            </a:r>
          </a:p>
          <a:p>
            <a:pPr algn="ctr"/>
            <a:r>
              <a:rPr lang="en-US" i="1" dirty="0" smtClean="0">
                <a:latin typeface="Times New Roman"/>
              </a:rPr>
              <a:t>Constants</a:t>
            </a:r>
            <a:endParaRPr lang="en-US" i="1" dirty="0">
              <a:latin typeface="Times New Roman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48399" y="2033193"/>
            <a:ext cx="2378869" cy="2057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581400" y="1042593"/>
            <a:ext cx="2398295" cy="990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</p:pic>
      <p:pic>
        <p:nvPicPr>
          <p:cNvPr id="43" name="Picture 4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33400" y="2438400"/>
            <a:ext cx="2143125" cy="1905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4495800"/>
            <a:ext cx="2514600" cy="20523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371600" y="685800"/>
            <a:ext cx="1143000" cy="17373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257800" y="4191000"/>
            <a:ext cx="1600200" cy="24003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5400000">
            <a:off x="1828800" y="1905000"/>
            <a:ext cx="381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Friday: 2009 “Pike” Ballistic Simulation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685800" cy="365125"/>
          </a:xfrm>
        </p:spPr>
        <p:txBody>
          <a:bodyPr/>
          <a:lstStyle/>
          <a:p>
            <a:pPr>
              <a:defRPr/>
            </a:pPr>
            <a:fld id="{3A64D926-ACBB-4CA2-8E45-66DE394D131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… Build functional block diagram of the simulation, Identify key elements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computational blocks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Rail Launch ..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Single degree of freedom model for rail dynamics, rail launch angle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assumed to be constant, assume constant thrust, deplete mass during burn</a:t>
            </a: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Initial conditions:…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Use rail exit conditions for calculating initial conditions for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Ballistic simulation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Motor Burn phase …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Assume constant thrust, constant drag coefficient,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ballistic equations of motion, deplete mass during burn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Coast phase …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zero thrust (following depletion of propellant mass), constant mass,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Constant drag coefficient, ballistic equations of motion</a:t>
            </a: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Use trapezoidal rule for integration, Use 1976 US standard atmosphere to calculate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Density, pressure, temperature, etc .. As function of vehicle altitude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Friday: 2009 “Pike” Ballistic Simulation </a:t>
            </a:r>
            <a:r>
              <a:rPr lang="en-US" sz="1800" dirty="0" smtClean="0"/>
              <a:t>(2)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685800" cy="365125"/>
          </a:xfrm>
        </p:spPr>
        <p:txBody>
          <a:bodyPr/>
          <a:lstStyle/>
          <a:p>
            <a:pPr>
              <a:defRPr/>
            </a:pPr>
            <a:fld id="{3A64D926-ACBB-4CA2-8E45-66DE394D131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438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219200"/>
            <a:ext cx="25908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599" y="3581400"/>
            <a:ext cx="245942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10200"/>
            <a:ext cx="1828800" cy="8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295399"/>
            <a:ext cx="2667000" cy="34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8970" name="Object 10"/>
          <p:cNvGraphicFramePr>
            <a:graphicFrameLocks noChangeAspect="1"/>
          </p:cNvGraphicFramePr>
          <p:nvPr/>
        </p:nvGraphicFramePr>
        <p:xfrm>
          <a:off x="5670550" y="4800600"/>
          <a:ext cx="2400300" cy="1600200"/>
        </p:xfrm>
        <a:graphic>
          <a:graphicData uri="http://schemas.openxmlformats.org/presentationml/2006/ole">
            <p:oleObj spid="_x0000_s168970" name="Equation" r:id="rId8" imgW="1028520" imgH="685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Friday: 2009 “Pike” Ballistic Simulation </a:t>
            </a:r>
            <a:r>
              <a:rPr lang="en-US" sz="1800" dirty="0" smtClean="0"/>
              <a:t>(3)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685800" cy="365125"/>
          </a:xfrm>
        </p:spPr>
        <p:txBody>
          <a:bodyPr/>
          <a:lstStyle/>
          <a:p>
            <a:pPr>
              <a:defRPr/>
            </a:pPr>
            <a:fld id="{3A64D926-ACBB-4CA2-8E45-66DE394D131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0"/>
            <a:ext cx="7210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Check simulation results for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4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=0 (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&gt;&gt; 1)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 Using analytical expressions for 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40000" dirty="0" err="1" smtClean="0">
                <a:latin typeface="Times New Roman" pitchFamily="18" charset="0"/>
                <a:cs typeface="Times New Roman" pitchFamily="18" charset="0"/>
              </a:rPr>
              <a:t>burn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40000" dirty="0" err="1" smtClean="0">
                <a:latin typeface="Times New Roman" pitchFamily="18" charset="0"/>
                <a:cs typeface="Times New Roman" pitchFamily="18" charset="0"/>
              </a:rPr>
              <a:t>burn</a:t>
            </a:r>
            <a:r>
              <a:rPr lang="en-US" sz="2400" b="1" i="1" baseline="-4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apogee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514600"/>
            <a:ext cx="836222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Plot Achieved apogee (with drag active) as a function of initial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launch rail angle for nominal motor impulse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 Plot achieved apogee as function motor impulse for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 = {1000, …. 5000 Nt-sec) at 85 deg launch angle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1752600" y="4953000"/>
          <a:ext cx="3777582" cy="806450"/>
        </p:xfrm>
        <a:graphic>
          <a:graphicData uri="http://schemas.openxmlformats.org/presentationml/2006/ole">
            <p:oleObj spid="_x0000_s169988" name="Equation" r:id="rId3" imgW="113004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i_def_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522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58200" y="6248400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65A274-3387-41A5-A968-0A865B9E0CB1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67000" y="914400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Forces Acting on Rocket </a:t>
            </a:r>
            <a:r>
              <a:rPr lang="en-US" sz="1600" dirty="0" smtClean="0"/>
              <a:t>(2)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C4CD328-D0EA-421E-A5D8-B243129623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819400" y="11430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Lift – acts perpendicular to flight path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(non-conservative)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Drag – acts along flight path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(non-conservative)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61905"/>
          <a:stretch>
            <a:fillRect/>
          </a:stretch>
        </p:blipFill>
        <p:spPr bwMode="auto">
          <a:xfrm>
            <a:off x="304800" y="1066800"/>
            <a:ext cx="24383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2286000" y="2286000"/>
          <a:ext cx="6615112" cy="3182938"/>
        </p:xfrm>
        <a:graphic>
          <a:graphicData uri="http://schemas.openxmlformats.org/presentationml/2006/ole">
            <p:oleObj spid="_x0000_s100355" name="Equation" r:id="rId4" imgW="3720960" imgH="17906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1905000"/>
            <a:ext cx="81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Define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57912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Friction (Drag) Losses </a:t>
            </a:r>
            <a:r>
              <a:rPr lang="en-US" sz="1400" dirty="0" smtClean="0"/>
              <a:t>(2)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4294967295"/>
          </p:nvPr>
        </p:nvSpPr>
        <p:spPr>
          <a:xfrm flipH="1">
            <a:off x="8381998" y="6248400"/>
            <a:ext cx="457201" cy="457200"/>
          </a:xfrm>
          <a:prstGeom prst="rect">
            <a:avLst/>
          </a:prstGeom>
          <a:noFill/>
        </p:spPr>
        <p:txBody>
          <a:bodyPr/>
          <a:lstStyle/>
          <a:p>
            <a:fld id="{3D92C99C-3821-4309-AEA2-D4B4AFA07D8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971800" y="1143000"/>
            <a:ext cx="1905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914400" y="838200"/>
          <a:ext cx="6553200" cy="2779461"/>
        </p:xfrm>
        <a:graphic>
          <a:graphicData uri="http://schemas.openxmlformats.org/presentationml/2006/ole">
            <p:oleObj spid="_x0000_s101379" name="Equation" r:id="rId4" imgW="2869920" imgH="123156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3581400"/>
            <a:ext cx="2399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constant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304800" y="4114800"/>
          <a:ext cx="7805854" cy="1066800"/>
        </p:xfrm>
        <a:graphic>
          <a:graphicData uri="http://schemas.openxmlformats.org/presentationml/2006/ole">
            <p:oleObj spid="_x0000_s101380" name="Equation" r:id="rId5" imgW="3809880" imgH="520560" progId="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2133600" y="5181600"/>
          <a:ext cx="4876800" cy="1066800"/>
        </p:xfrm>
        <a:graphic>
          <a:graphicData uri="http://schemas.openxmlformats.org/presentationml/2006/ole">
            <p:oleObj spid="_x0000_s101381" name="Equation" r:id="rId6" imgW="2336760" imgH="4442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38600" y="5410200"/>
            <a:ext cx="30957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  “Ballistic Coefficient”</a:t>
            </a:r>
            <a:endParaRPr lang="en-US" sz="2400" dirty="0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1905000"/>
            <a:ext cx="1143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</a:rPr>
              <a:t>drag</a:t>
            </a:r>
            <a:endParaRPr lang="en-US" sz="2800" i="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Ballistic Coefficient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13422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• </a:t>
            </a:r>
            <a:r>
              <a:rPr lang="en-US" dirty="0"/>
              <a:t>When effects of lift are negligible aerodynamic effects </a:t>
            </a:r>
          </a:p>
          <a:p>
            <a:r>
              <a:rPr lang="en-US" dirty="0"/>
              <a:t>can be incorporated into a single parameter</a:t>
            </a:r>
            <a:r>
              <a:rPr lang="en-US" sz="2800" dirty="0"/>
              <a:t> </a:t>
            </a:r>
          </a:p>
          <a:p>
            <a:r>
              <a:rPr lang="en-US" sz="2800" dirty="0"/>
              <a:t>		</a:t>
            </a:r>
            <a:r>
              <a:rPr lang="en-US" sz="2000" dirty="0"/>
              <a:t>…. </a:t>
            </a:r>
            <a:r>
              <a:rPr lang="en-US" sz="2000" b="1" i="1" dirty="0"/>
              <a:t>Ballistic Coefficient</a:t>
            </a:r>
            <a:r>
              <a:rPr lang="en-US" sz="2000" b="1" i="1" dirty="0" smtClean="0"/>
              <a:t> …. </a:t>
            </a:r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  measure of a projectile's ability to coast.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/>
              <a:t>…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the projectile's mass and …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ref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drag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form factor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/>
          </a:p>
          <a:p>
            <a:r>
              <a:rPr lang="en-US" sz="2000" dirty="0"/>
              <a:t>• At any given velocity and air density, the deceleration of a </a:t>
            </a:r>
          </a:p>
          <a:p>
            <a:r>
              <a:rPr lang="en-US" sz="2000" dirty="0"/>
              <a:t>rocket from drag is inversely proportional to </a:t>
            </a:r>
            <a:r>
              <a:rPr lang="en-US" sz="2000" dirty="0">
                <a:latin typeface="Symbol" pitchFamily="18" charset="2"/>
              </a:rPr>
              <a:t>b</a:t>
            </a:r>
          </a:p>
          <a:p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64008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248400"/>
            <a:ext cx="609600" cy="365125"/>
          </a:xfrm>
          <a:noFill/>
        </p:spPr>
        <p:txBody>
          <a:bodyPr/>
          <a:lstStyle/>
          <a:p>
            <a:fld id="{A888EC4B-8B54-4C65-B92F-688E71364DB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858000" y="4114800"/>
            <a:ext cx="19256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Ballistic </a:t>
            </a:r>
          </a:p>
          <a:p>
            <a:r>
              <a:rPr lang="en-US"/>
              <a:t>Coefficients </a:t>
            </a:r>
          </a:p>
          <a:p>
            <a:r>
              <a:rPr lang="en-US"/>
              <a:t>Dissipate</a:t>
            </a:r>
          </a:p>
          <a:p>
            <a:r>
              <a:rPr lang="en-US"/>
              <a:t>More Energy </a:t>
            </a:r>
          </a:p>
          <a:p>
            <a:r>
              <a:rPr lang="en-US"/>
              <a:t>Due to drag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9800" y="2514600"/>
            <a:ext cx="1778000" cy="4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Real World Launch Analysis</a:t>
            </a:r>
          </a:p>
        </p:txBody>
      </p:sp>
      <p:sp>
        <p:nvSpPr>
          <p:cNvPr id="56323" name="Rectangle 1027"/>
          <p:cNvSpPr>
            <a:spLocks noChangeArrowheads="1"/>
          </p:cNvSpPr>
          <p:nvPr/>
        </p:nvSpPr>
        <p:spPr bwMode="auto">
          <a:xfrm>
            <a:off x="152400" y="1295400"/>
            <a:ext cx="4902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Trajectory Design Optimization</a:t>
            </a:r>
            <a:endParaRPr lang="en-US" sz="2400" dirty="0"/>
          </a:p>
          <a:p>
            <a:r>
              <a:rPr lang="en-US" sz="1600" dirty="0"/>
              <a:t>Orbital designs a </a:t>
            </a:r>
            <a:r>
              <a:rPr lang="en-US" sz="1600" b="1" i="1" dirty="0"/>
              <a:t>unique mission trajectory for</a:t>
            </a:r>
          </a:p>
          <a:p>
            <a:r>
              <a:rPr lang="en-US" sz="1600" b="1" i="1" dirty="0"/>
              <a:t>each Pegasus flight to maximize payload</a:t>
            </a:r>
          </a:p>
          <a:p>
            <a:r>
              <a:rPr lang="en-US" sz="1600" dirty="0"/>
              <a:t>performance while complying with the satellite</a:t>
            </a:r>
          </a:p>
          <a:p>
            <a:r>
              <a:rPr lang="en-US" sz="1600" dirty="0"/>
              <a:t>and launch vehicle constraints. Using the </a:t>
            </a:r>
            <a:r>
              <a:rPr lang="en-US" sz="1600" b="1" i="1" dirty="0"/>
              <a:t>3-Degree </a:t>
            </a:r>
          </a:p>
          <a:p>
            <a:r>
              <a:rPr lang="en-US" sz="1600" b="1" i="1" dirty="0"/>
              <a:t>of Freedom Program</a:t>
            </a:r>
            <a:r>
              <a:rPr lang="en-US" sz="1600" dirty="0"/>
              <a:t> for Optimization of </a:t>
            </a:r>
          </a:p>
          <a:p>
            <a:r>
              <a:rPr lang="en-US" sz="1600" dirty="0"/>
              <a:t>Simulation Trajectories(POST), a desired orbit is </a:t>
            </a:r>
          </a:p>
          <a:p>
            <a:r>
              <a:rPr lang="en-US" sz="1600" dirty="0"/>
              <a:t>specified and a set of optimization parameters and </a:t>
            </a:r>
          </a:p>
          <a:p>
            <a:r>
              <a:rPr lang="en-US" sz="1600" dirty="0"/>
              <a:t>constraints are designated. Appropriate data for mass </a:t>
            </a:r>
          </a:p>
          <a:p>
            <a:r>
              <a:rPr lang="en-US" sz="1600" dirty="0"/>
              <a:t>properties, aerodynamics, and motor ballistics are input.</a:t>
            </a:r>
          </a:p>
          <a:p>
            <a:r>
              <a:rPr lang="en-US" sz="1600" dirty="0"/>
              <a:t>POST then selects values for the optimization parameters </a:t>
            </a:r>
          </a:p>
          <a:p>
            <a:r>
              <a:rPr lang="en-US" sz="1600" dirty="0"/>
              <a:t>that target the desired orbit with specified constraints </a:t>
            </a:r>
          </a:p>
          <a:p>
            <a:r>
              <a:rPr lang="en-US" sz="1600" dirty="0"/>
              <a:t>on key parameters such as angle of attack, dynamic </a:t>
            </a:r>
          </a:p>
          <a:p>
            <a:r>
              <a:rPr lang="en-US" sz="1600" dirty="0"/>
              <a:t>loading, payload thermal, and ground track. </a:t>
            </a:r>
            <a:r>
              <a:rPr lang="en-US" sz="1600" b="1" i="1" dirty="0"/>
              <a:t>After </a:t>
            </a:r>
          </a:p>
          <a:p>
            <a:r>
              <a:rPr lang="en-US" sz="1600" b="1" i="1" dirty="0"/>
              <a:t>POST has been used to determine the optimum </a:t>
            </a:r>
          </a:p>
          <a:p>
            <a:r>
              <a:rPr lang="en-US" sz="1600" b="1" i="1" dirty="0"/>
              <a:t>launch trajectory, a Pegasus-specific six degree of </a:t>
            </a:r>
          </a:p>
          <a:p>
            <a:r>
              <a:rPr lang="en-US" sz="1600" b="1" i="1" dirty="0"/>
              <a:t>Freedom simulation program</a:t>
            </a:r>
            <a:r>
              <a:rPr lang="en-US" sz="1600" dirty="0"/>
              <a:t> is used to verify </a:t>
            </a:r>
          </a:p>
          <a:p>
            <a:r>
              <a:rPr lang="en-US" sz="1600" dirty="0"/>
              <a:t>Trajectory acceptability with realistic attitude </a:t>
            </a:r>
          </a:p>
          <a:p>
            <a:r>
              <a:rPr lang="en-US" sz="1600" dirty="0"/>
              <a:t>dynamics, including separation analysis on all stages.</a:t>
            </a:r>
            <a:endParaRPr lang="en-US" sz="2400" dirty="0"/>
          </a:p>
        </p:txBody>
      </p:sp>
      <p:pic>
        <p:nvPicPr>
          <p:cNvPr id="56324" name="Picture 1028" descr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429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029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6482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1030"/>
          <p:cNvSpPr txBox="1">
            <a:spLocks noChangeArrowheads="1"/>
          </p:cNvSpPr>
          <p:nvPr/>
        </p:nvSpPr>
        <p:spPr bwMode="auto">
          <a:xfrm>
            <a:off x="5105400" y="2590800"/>
            <a:ext cx="40046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• 6-DOF </a:t>
            </a:r>
            <a:r>
              <a:rPr lang="en-US" sz="2400" dirty="0" smtClean="0"/>
              <a:t>simulations costs </a:t>
            </a:r>
          </a:p>
          <a:p>
            <a:r>
              <a:rPr lang="en-US" sz="2400" b="1" i="1" dirty="0" smtClean="0"/>
              <a:t>A </a:t>
            </a:r>
            <a:r>
              <a:rPr lang="en-US" sz="2400" b="1" i="1" dirty="0"/>
              <a:t>LOT!</a:t>
            </a:r>
            <a:r>
              <a:rPr lang="en-US" sz="2400" dirty="0"/>
              <a:t> To </a:t>
            </a:r>
            <a:r>
              <a:rPr lang="en-US" sz="2400" dirty="0" smtClean="0"/>
              <a:t>run and </a:t>
            </a:r>
            <a:r>
              <a:rPr lang="en-US" sz="2400" dirty="0"/>
              <a:t>are typically</a:t>
            </a:r>
          </a:p>
          <a:p>
            <a:r>
              <a:rPr lang="en-US" sz="2400" dirty="0"/>
              <a:t>Not used for Trajectory </a:t>
            </a:r>
          </a:p>
          <a:p>
            <a:r>
              <a:rPr lang="en-US" sz="2400" dirty="0"/>
              <a:t>design!</a:t>
            </a:r>
          </a:p>
          <a:p>
            <a:endParaRPr lang="en-US" sz="2400" dirty="0"/>
          </a:p>
          <a:p>
            <a:r>
              <a:rPr lang="en-US" sz="2400" dirty="0"/>
              <a:t>• We are going to </a:t>
            </a:r>
            <a:r>
              <a:rPr lang="en-US" sz="2400" dirty="0" smtClean="0"/>
              <a:t>start with</a:t>
            </a:r>
          </a:p>
          <a:p>
            <a:r>
              <a:rPr lang="en-US" sz="2400" dirty="0" smtClean="0"/>
              <a:t>A simple </a:t>
            </a:r>
            <a:r>
              <a:rPr lang="en-US" sz="2400" b="1" i="1" dirty="0"/>
              <a:t>2</a:t>
            </a:r>
            <a:r>
              <a:rPr lang="en-US" sz="2400" b="1" i="1" baseline="30000" dirty="0"/>
              <a:t>+</a:t>
            </a:r>
            <a:r>
              <a:rPr lang="en-US" sz="2400" b="1" i="1" dirty="0"/>
              <a:t>-D</a:t>
            </a:r>
            <a:r>
              <a:rPr lang="en-US" sz="2400" dirty="0"/>
              <a:t> </a:t>
            </a:r>
            <a:r>
              <a:rPr lang="en-US" sz="2400" dirty="0" smtClean="0"/>
              <a:t>code that </a:t>
            </a:r>
            <a:r>
              <a:rPr lang="en-US" sz="2400" dirty="0"/>
              <a:t>works </a:t>
            </a:r>
            <a:endParaRPr lang="en-US" sz="2400" dirty="0" smtClean="0"/>
          </a:p>
          <a:p>
            <a:r>
              <a:rPr lang="en-US" sz="2400" dirty="0" smtClean="0"/>
              <a:t>Well for </a:t>
            </a:r>
            <a:r>
              <a:rPr lang="en-US" sz="2400" dirty="0"/>
              <a:t>mission profile </a:t>
            </a:r>
          </a:p>
          <a:p>
            <a:r>
              <a:rPr lang="en-US" sz="2400" dirty="0"/>
              <a:t>development</a:t>
            </a:r>
          </a:p>
        </p:txBody>
      </p:sp>
      <p:sp>
        <p:nvSpPr>
          <p:cNvPr id="5632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86800" y="6324600"/>
            <a:ext cx="304800" cy="365125"/>
          </a:xfrm>
          <a:noFill/>
        </p:spPr>
        <p:txBody>
          <a:bodyPr/>
          <a:lstStyle/>
          <a:p>
            <a:fld id="{2609A80D-166B-4260-9E9D-1A75097C2DA2}" type="slidenum">
              <a:rPr lang="en-US" smtClean="0">
                <a:latin typeface="Times" pitchFamily="-112" charset="0"/>
              </a:rPr>
              <a:pPr/>
              <a:t>8</a:t>
            </a:fld>
            <a:endParaRPr lang="en-US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85800"/>
            <a:ext cx="7315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Perifocal Coordinate System</a:t>
            </a:r>
            <a:br>
              <a:rPr lang="en-US" smtClean="0"/>
            </a:br>
            <a:r>
              <a:rPr lang="en-US" smtClean="0"/>
              <a:t>Sub-orbital Image</a:t>
            </a: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/>
          <a:srcRect r="12903" b="5740"/>
          <a:stretch>
            <a:fillRect/>
          </a:stretch>
        </p:blipFill>
        <p:spPr bwMode="auto">
          <a:xfrm>
            <a:off x="228600" y="1905000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2057400" y="3124200"/>
            <a:ext cx="304800" cy="1219200"/>
          </a:xfrm>
          <a:prstGeom prst="line">
            <a:avLst/>
          </a:prstGeom>
          <a:noFill/>
          <a:ln w="9525">
            <a:solidFill>
              <a:srgbClr val="FF0C1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1905000" y="3733800"/>
            <a:ext cx="395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6144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838200" cy="365125"/>
          </a:xfrm>
          <a:noFill/>
        </p:spPr>
        <p:txBody>
          <a:bodyPr/>
          <a:lstStyle/>
          <a:p>
            <a:fld id="{7016F3E9-5138-49BF-A587-97D26631F35F}" type="slidenum">
              <a:rPr lang="en-US" smtClean="0">
                <a:latin typeface="Times" pitchFamily="-112" charset="0"/>
              </a:rPr>
              <a:pPr/>
              <a:t>9</a:t>
            </a:fld>
            <a:endParaRPr lang="en-US" dirty="0" smtClean="0">
              <a:latin typeface="Times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Sub-Orbital Launch: Spherical Earth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1524000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Sub-Orbital Launch: Flat Earth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27"/>
          <p:cNvPicPr>
            <a:picLocks noChangeAspect="1" noChangeArrowheads="1"/>
          </p:cNvPicPr>
          <p:nvPr/>
        </p:nvPicPr>
        <p:blipFill>
          <a:blip r:embed="rId4" cstate="print"/>
          <a:srcRect r="39285"/>
          <a:stretch>
            <a:fillRect/>
          </a:stretch>
        </p:blipFill>
        <p:spPr bwMode="auto">
          <a:xfrm>
            <a:off x="5029200" y="1905000"/>
            <a:ext cx="375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7239000" y="2057400"/>
            <a:ext cx="1104900" cy="5175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~ Symmetric</a:t>
            </a:r>
          </a:p>
          <a:p>
            <a:r>
              <a:rPr lang="en-US" sz="1400"/>
              <a:t>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1210</Words>
  <Application>Microsoft Macintosh PowerPoint</Application>
  <PresentationFormat>On-screen Show (4:3)</PresentationFormat>
  <Paragraphs>286</Paragraphs>
  <Slides>49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Rocket Science 103: Ballistic Equations of Motion</vt:lpstr>
      <vt:lpstr>RS 102: Summary</vt:lpstr>
      <vt:lpstr>How High will my Rocket go? </vt:lpstr>
      <vt:lpstr>Forces Acting on Rocket</vt:lpstr>
      <vt:lpstr>Forces Acting on Rocket (2)</vt:lpstr>
      <vt:lpstr>Friction (Drag) Losses (2)</vt:lpstr>
      <vt:lpstr>Ballistic Coefficient</vt:lpstr>
      <vt:lpstr>Real World Launch Analysis</vt:lpstr>
      <vt:lpstr>Perifocal Coordinate System Sub-orbital Image</vt:lpstr>
      <vt:lpstr>Perifocal Coordinate System</vt:lpstr>
      <vt:lpstr>Newtonian Dynamics</vt:lpstr>
      <vt:lpstr>Velocity Vector</vt:lpstr>
      <vt:lpstr>Acceleration Vector</vt:lpstr>
      <vt:lpstr>Acceleration Vector (cont’d)</vt:lpstr>
      <vt:lpstr>Newton’s Second Law</vt:lpstr>
      <vt:lpstr>Newton’s Second Law</vt:lpstr>
      <vt:lpstr>Gravitational (conservative) Forces</vt:lpstr>
      <vt:lpstr>Gravitational Forces (2)</vt:lpstr>
      <vt:lpstr>Vehicle Mass</vt:lpstr>
      <vt:lpstr>Non-Conservative Forces </vt:lpstr>
      <vt:lpstr>Aerodynamic Forces</vt:lpstr>
      <vt:lpstr>Collected Equations</vt:lpstr>
      <vt:lpstr>Ballistic versus Non -Ballistic Trajectories</vt:lpstr>
      <vt:lpstr>Non-Ballistic “Gravity Turn”</vt:lpstr>
      <vt:lpstr>More “Gravity Turn”</vt:lpstr>
      <vt:lpstr>Example of Ballistic Trajectory</vt:lpstr>
      <vt:lpstr>Collected Equations, Ballistic Trajectory</vt:lpstr>
      <vt:lpstr>Slide 28</vt:lpstr>
      <vt:lpstr>Integrated Equations of Motion</vt:lpstr>
      <vt:lpstr>Numerical Approximation of the Integral</vt:lpstr>
      <vt:lpstr>Numerical Approximation of the Integral (cont’d)</vt:lpstr>
      <vt:lpstr>Numerical Approximation of the Integral (cont’d)</vt:lpstr>
      <vt:lpstr>Numerical Approximation of the Integral (cont’d)</vt:lpstr>
      <vt:lpstr>Predictor/Corrector Algorithm</vt:lpstr>
      <vt:lpstr>Higher Order Integrators</vt:lpstr>
      <vt:lpstr>Summary Slides on E.O.M.</vt:lpstr>
      <vt:lpstr>Collected Equations, Ballistic Trajectory</vt:lpstr>
      <vt:lpstr>Predictor/Corrector Algorithm</vt:lpstr>
      <vt:lpstr>Fixed Earth Approximation</vt:lpstr>
      <vt:lpstr>Ground Launch: Down Range Calculation</vt:lpstr>
      <vt:lpstr>Velocity Off of the Rail</vt:lpstr>
      <vt:lpstr>Velocity  Off of the Rail… Initial Conditions for simulation</vt:lpstr>
      <vt:lpstr>Rail Simulation Block Diagram</vt:lpstr>
      <vt:lpstr>Ballistic Simulation Initial Conditions</vt:lpstr>
      <vt:lpstr>Ballistic Simulation Block Diagram</vt:lpstr>
      <vt:lpstr>Design Friday: 2009 “Pike” Ballistic Simulation</vt:lpstr>
      <vt:lpstr>Design Friday: 2009 “Pike” Ballistic Simulation (2)</vt:lpstr>
      <vt:lpstr>Design Friday: 2009 “Pike” Ballistic Simulation (3)</vt:lpstr>
      <vt:lpstr>Slide 49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5</dc:title>
  <dc:creator>MechEng</dc:creator>
  <cp:lastModifiedBy>Whitmore Stephen</cp:lastModifiedBy>
  <cp:revision>148</cp:revision>
  <dcterms:created xsi:type="dcterms:W3CDTF">2010-10-04T18:26:36Z</dcterms:created>
  <dcterms:modified xsi:type="dcterms:W3CDTF">2010-10-04T18:27:07Z</dcterms:modified>
</cp:coreProperties>
</file>