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302" r:id="rId3"/>
    <p:sldId id="303" r:id="rId4"/>
    <p:sldId id="304" r:id="rId5"/>
    <p:sldId id="305" r:id="rId6"/>
    <p:sldId id="306" r:id="rId7"/>
    <p:sldId id="308" r:id="rId8"/>
    <p:sldId id="307" r:id="rId9"/>
    <p:sldId id="316" r:id="rId10"/>
    <p:sldId id="329" r:id="rId11"/>
    <p:sldId id="309" r:id="rId12"/>
    <p:sldId id="310" r:id="rId13"/>
    <p:sldId id="311" r:id="rId14"/>
    <p:sldId id="312" r:id="rId15"/>
    <p:sldId id="314" r:id="rId16"/>
    <p:sldId id="315" r:id="rId17"/>
    <p:sldId id="317" r:id="rId18"/>
    <p:sldId id="318" r:id="rId19"/>
    <p:sldId id="323" r:id="rId20"/>
    <p:sldId id="324" r:id="rId21"/>
    <p:sldId id="322" r:id="rId22"/>
    <p:sldId id="319" r:id="rId23"/>
    <p:sldId id="325" r:id="rId24"/>
    <p:sldId id="326" r:id="rId25"/>
    <p:sldId id="330" r:id="rId26"/>
    <p:sldId id="331" r:id="rId27"/>
    <p:sldId id="332" r:id="rId28"/>
    <p:sldId id="333" r:id="rId29"/>
    <p:sldId id="334" r:id="rId30"/>
    <p:sldId id="335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0" autoAdjust="0"/>
    <p:restoredTop sz="94660"/>
  </p:normalViewPr>
  <p:slideViewPr>
    <p:cSldViewPr>
      <p:cViewPr>
        <p:scale>
          <a:sx n="70" d="100"/>
          <a:sy n="70" d="100"/>
        </p:scale>
        <p:origin x="-58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B9D5-6C0F-4C01-85E2-32529F33AAE6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BAD5C-1A4D-41BD-9EFE-0BBE77872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67C8C-4104-4BA1-8490-BFE8E2A9F5C1}" type="slidenum">
              <a:rPr lang="en-US" smtClean="0">
                <a:ea typeface="ＭＳ Ｐゴシック" pitchFamily="8" charset="-128"/>
              </a:rPr>
              <a:pPr/>
              <a:t>1</a:t>
            </a:fld>
            <a:endParaRPr lang="en-US" smtClean="0">
              <a:ea typeface="ＭＳ Ｐゴシック" pitchFamily="8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8" charset="-128"/>
              </a:rPr>
              <a:t>Reference Defense Acquisition Management Approach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8" charset="-128"/>
              </a:rPr>
              <a:t>From Sellers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B6119-E963-446F-AE72-B1E674E6CC65}" type="slidenum">
              <a:rPr lang="en-US" smtClean="0">
                <a:ea typeface="ＭＳ Ｐゴシック" pitchFamily="8" charset="-128"/>
              </a:rPr>
              <a:pPr/>
              <a:t>5</a:t>
            </a:fld>
            <a:endParaRPr lang="en-US" smtClean="0"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8" charset="-128"/>
              </a:rPr>
              <a:t>Flip PRR with TRR  .. Needs work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7675-A81C-4526-B321-2C781692BA7F}" type="slidenum">
              <a:rPr lang="en-US" smtClean="0">
                <a:ea typeface="ＭＳ Ｐゴシック" pitchFamily="8" charset="-128"/>
              </a:rPr>
              <a:pPr/>
              <a:t>19</a:t>
            </a:fld>
            <a:endParaRPr lang="en-US" smtClean="0"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3747D-1E25-4A88-AFC5-07ADCCF4C8E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/>
          </a:bodyPr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24840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2476500" y="457200"/>
            <a:ext cx="3251200" cy="563563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ESDM Senior Design Project</a:t>
            </a:r>
          </a:p>
        </p:txBody>
      </p:sp>
      <p:pic>
        <p:nvPicPr>
          <p:cNvPr id="4101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287338"/>
            <a:ext cx="931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5408613" y="5207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charset="0"/>
              </a:rPr>
              <a:t>National Aeronautics and</a:t>
            </a:r>
          </a:p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charset="0"/>
              </a:rPr>
              <a:t> Space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7319963" y="658813"/>
            <a:ext cx="746125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196013" y="5813425"/>
            <a:ext cx="2676525" cy="858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1849438" y="1938338"/>
            <a:ext cx="678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Systems Engineering 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771650" y="2713038"/>
            <a:ext cx="4387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Sellers: Chapters 11, 15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Material</a:t>
            </a:r>
          </a:p>
          <a:p>
            <a:pPr algn="ctr"/>
            <a:r>
              <a:rPr lang="en-US" sz="1800">
                <a:latin typeface="Times New Roman" pitchFamily="18" charset="0"/>
                <a:cs typeface="Times New Roman" pitchFamily="18" charset="0"/>
              </a:rPr>
              <a:t>From Auburn University Lunar Excavator</a:t>
            </a:r>
          </a:p>
          <a:p>
            <a:pPr algn="ctr"/>
            <a:r>
              <a:rPr lang="en-US" sz="1800">
                <a:latin typeface="Times New Roman" pitchFamily="18" charset="0"/>
                <a:cs typeface="Times New Roman" pitchFamily="18" charset="0"/>
              </a:rPr>
              <a:t>Design Course, Courtesy of David Beale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“Baker” Chart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D6C25F1-1B12-48FC-8459-EDA0E2A78C14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5741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1820863"/>
            <a:ext cx="3263900" cy="26352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248400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1A6EB6B-5EA5-49E6-B8F2-C3ADF6BB1981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0" name="Picture 9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75" y="1863725"/>
            <a:ext cx="3267075" cy="27844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3760788" y="2409825"/>
            <a:ext cx="12319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625725" y="4694238"/>
            <a:ext cx="3978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Cost, Schedule, Performance</a:t>
            </a: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304800" y="5029200"/>
            <a:ext cx="8388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• 3-D trade space that mission must operate within.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• Systems engineers continually trade competing objectives to achieve well-balanced solution -- “optimal” solution often not-achievable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fig7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825625"/>
            <a:ext cx="35433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172200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567354E-6275-4A09-81D7-9B62EE20D5C1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0" name="Picture 9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825" y="3808413"/>
            <a:ext cx="3267075" cy="27844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627188" y="3773488"/>
            <a:ext cx="752475" cy="2619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3871913" y="1803400"/>
            <a:ext cx="53149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• First Phase in design process is 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to define the mission requirements,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Objectives, and constraints.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• Often documented and detailed in 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                the mission “Objectives and 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                Requirements Document.”</a:t>
            </a:r>
            <a:endParaRPr lang="en-US"/>
          </a:p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                  (ORD)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248400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4BE8842-7685-4641-83C2-7D6A8BD8E38E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2755900" y="1447800"/>
            <a:ext cx="303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Trading Requirements</a:t>
            </a:r>
          </a:p>
        </p:txBody>
      </p: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457200" y="5257800"/>
            <a:ext cx="8389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• By trading-off  mission requirements versus system-level requirements, an infeasible mission (too complex or to expensive or both) may become feasible and affordable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563" y="1866900"/>
            <a:ext cx="34639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538" y="1911350"/>
            <a:ext cx="366077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89838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Requirements Analysis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248400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5901031-5BD1-437A-A063-3C4CAF73A837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0"/>
            <a:ext cx="8172450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Requirements analysis involves defining customer needs and objectives in the context of planned customer use, environments, and identified system</a:t>
            </a:r>
          </a:p>
          <a:p>
            <a:pPr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characteristics to determine requirements for system functions. </a:t>
            </a:r>
          </a:p>
          <a:p>
            <a:pPr>
              <a:defRPr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Requirements analysis is conducted iteratively with functional analysis to optimize performance requirements for identified functions, and to</a:t>
            </a:r>
          </a:p>
          <a:p>
            <a:pPr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verify that synthesized solutions can satisfy customer requirements. </a:t>
            </a:r>
          </a:p>
          <a:p>
            <a:pPr>
              <a:defRPr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In general, Requirements Analysis should result in a clear understanding of:</a:t>
            </a:r>
          </a:p>
          <a:p>
            <a:pPr marL="457200">
              <a:defRPr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Functions: What the system has to do,</a:t>
            </a:r>
          </a:p>
          <a:p>
            <a:pPr marL="457200">
              <a:defRPr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Performance: How well the functions have to be performed,</a:t>
            </a:r>
          </a:p>
          <a:p>
            <a:pPr marL="457200">
              <a:defRPr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Interfaces: Environment in which the system will perform, and</a:t>
            </a:r>
          </a:p>
          <a:p>
            <a:pPr marL="457200">
              <a:defRPr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Other requirements and constraints.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3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2203450"/>
            <a:ext cx="4503738" cy="44783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29297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Sub-System Design 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1CC243-F352-44AD-BB13-F6410F9655F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0" name="Picture 9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488" y="1825625"/>
            <a:ext cx="3267075" cy="27844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4283075" y="4225925"/>
            <a:ext cx="2667000" cy="644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18"/>
          <p:cNvSpPr txBox="1">
            <a:spLocks noChangeArrowheads="1"/>
          </p:cNvSpPr>
          <p:nvPr/>
        </p:nvSpPr>
        <p:spPr bwMode="auto">
          <a:xfrm>
            <a:off x="4732338" y="4767263"/>
            <a:ext cx="4092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• Subsystem Design Process follows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a distinct order and development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hierarchy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• Hmmmm .. Why is the propulsion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System last on this chart?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6338" y="1800225"/>
            <a:ext cx="26749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Subsystems Design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3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2203450"/>
            <a:ext cx="4503738" cy="44783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47395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Sub-System Design 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ABAF677-9D4B-441D-8560-6B12C25F2354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6629" name="TextBox 18"/>
          <p:cNvSpPr txBox="1">
            <a:spLocks noChangeArrowheads="1"/>
          </p:cNvSpPr>
          <p:nvPr/>
        </p:nvSpPr>
        <p:spPr bwMode="auto">
          <a:xfrm>
            <a:off x="4778375" y="2366963"/>
            <a:ext cx="42291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• Subsystem Design chart shows the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Interdependence of all of the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Spacecraft subsystems.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• When the design of one sub-system 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is modified,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then it typically become s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necessary to adjust the designs of 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Some or all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of the other sub systems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• In extreme cases, the payload 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sometimes needs to be modified as 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the result of a mandated sub-system 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Change.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6338" y="1800225"/>
            <a:ext cx="396557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Subsystems Design Revisited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Management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81200"/>
            <a:ext cx="8680450" cy="3527425"/>
          </a:xfrm>
          <a:noFill/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43000" y="1143000"/>
            <a:ext cx="7051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Typical Spacecraft Program Management Structure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(The bottom row is subsystem team leads)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5B64E1C-60EA-43B8-95D3-3B78CF1CD043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10008"/>
            <a:ext cx="8534400" cy="551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Management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5181600" y="5105400"/>
            <a:ext cx="1722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Subsystem Organization Structure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6D6988C-7A3E-4B8F-8CB7-D990032B8E04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7395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Documentation and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Review Process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1A2884-C4B1-4390-8D2C-184DAB0B3E45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25976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3733800"/>
            <a:ext cx="16764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Reviews correspond to natural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phases in design evolution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Systems Engineering?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EAF022-CD06-4E63-8CAC-3667CC1822B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13" y="1982788"/>
            <a:ext cx="7199312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System Is …</a:t>
            </a:r>
          </a:p>
          <a:p>
            <a:pPr marL="461963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Simply stated, a system is an integrated composite of people, products, and processes that provide a capability to satisfy a stated need or objective.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Systems Engineering Is…</a:t>
            </a:r>
          </a:p>
          <a:p>
            <a:pPr marL="461963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Systems engineering consists of two significant disciplines: the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technical knowledge domain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which the systems engineer operates, and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systems engineering management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61963" algn="just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61963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is an interdisciplinary approach that encompasses the entire technical effort, and evolves into and verifies an integrated and life cycle balanced set of system people, products, and process solutions</a:t>
            </a:r>
          </a:p>
          <a:p>
            <a:pPr marL="461963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that satisfy customer needs.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Documentation and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Review Process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172200"/>
            <a:ext cx="228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108855F-0480-4DB6-85FE-EFF006B9FA9D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6" name="Picture 5" descr="design_process.JPG"/>
          <p:cNvPicPr>
            <a:picLocks noChangeAspect="1"/>
          </p:cNvPicPr>
          <p:nvPr/>
        </p:nvPicPr>
        <p:blipFill>
          <a:blip r:embed="rId2" cstate="print"/>
          <a:srcRect t="10192" b="4447"/>
          <a:stretch>
            <a:fillRect/>
          </a:stretch>
        </p:blipFill>
        <p:spPr>
          <a:xfrm>
            <a:off x="304800" y="1329509"/>
            <a:ext cx="8305800" cy="529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4267200"/>
            <a:ext cx="31443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Reviews correspond to natural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phases in design evolution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206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Documentation and 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 Process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599"/>
            <a:ext cx="7391400" cy="53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2213973-8CD7-4CB4-BE22-D96F7DD19A6F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Documentation and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Review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275"/>
            <a:ext cx="71278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73863" y="2051050"/>
            <a:ext cx="2206625" cy="37861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CCB keeps track 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design changes</a:t>
            </a:r>
          </a:p>
          <a:p>
            <a:pPr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Assures design 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Does not  grow 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“wildly” or worse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Yet – backtracks</a:t>
            </a:r>
          </a:p>
          <a:p>
            <a:pPr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Helps to insure 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Progressive changes 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design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C561044-6FAA-411D-A799-51C9B631856D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Configuration Control Board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14400" y="244475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 Item Disposition (RID)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6E308A6-BADA-4020-A351-7F68FB5703C1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457200" y="12954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 Formally tracks and dispositions requested actions, insures items do not “slip through the cracks”, no one is “let off of the hook” ---Responsibility of program management to set up RID Process.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5575300" cy="3811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 Item Disposition (RID) </a:t>
            </a:r>
            <a:r>
              <a:rPr lang="en-US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D43A0CC-FE30-4B63-B292-AE254B95487E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911350"/>
            <a:ext cx="7713663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Item Dispensation (RID) </a:t>
            </a:r>
            <a:br>
              <a:rPr lang="en-US" dirty="0" smtClean="0"/>
            </a:br>
            <a:r>
              <a:rPr lang="en-US" dirty="0" smtClean="0"/>
              <a:t>Response </a:t>
            </a:r>
            <a:r>
              <a:rPr lang="en-US" dirty="0" smtClean="0"/>
              <a:t>Protocol for this Class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12921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RFA: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group to take a specific action to achieve a project task, goal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 deadline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RFI: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Request for Information … one group needs specific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information from another group in order to complete a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Project, task, goal, or deadline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28600"/>
            <a:ext cx="57150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cs typeface="Times New Roman" pitchFamily="18" charset="0"/>
              </a:rPr>
              <a:t>RFA/RFI Submission Procedure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5123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287338"/>
            <a:ext cx="931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7319963" y="658813"/>
            <a:ext cx="746125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6196013" y="5813425"/>
            <a:ext cx="2676525" cy="858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1219200"/>
          <a:ext cx="8610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5105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Fill Out RFA/RFI Form</a:t>
                      </a:r>
                    </a:p>
                    <a:p>
                      <a:r>
                        <a:rPr lang="en-US" sz="2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(Anyone on team)</a:t>
                      </a:r>
                      <a:endParaRPr lang="en-US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Down the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form from (student) website and fill out top portion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Email RFI/RFI form </a:t>
                      </a:r>
                    </a:p>
                    <a:p>
                      <a:r>
                        <a:rPr lang="en-US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(Initiator)</a:t>
                      </a:r>
                      <a:endParaRPr lang="en-US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Email form to subgroup team lead,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also copy </a:t>
                      </a:r>
                      <a:r>
                        <a:rPr lang="en-US" sz="2000" b="1" i="1" dirty="0" smtClean="0"/>
                        <a:t>chimaeraUSLI2010@gmail.com</a:t>
                      </a:r>
                      <a:endParaRPr lang="en-US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Enter RID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Tracking Process</a:t>
                      </a:r>
                    </a:p>
                    <a:p>
                      <a:r>
                        <a:rPr lang="en-US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(Systems Engineer, Webmaster)</a:t>
                      </a:r>
                      <a:endParaRPr lang="en-US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Once form received, tracking number assigned, due date filled in. Assigned RID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mailed to everyone on email thread.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Delegate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RID</a:t>
                      </a:r>
                    </a:p>
                    <a:p>
                      <a:r>
                        <a:rPr lang="en-US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(Team Lead)</a:t>
                      </a:r>
                      <a:endParaRPr lang="en-US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Team Lead received RID and assigns specific actions within team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Delegate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RID</a:t>
                      </a:r>
                    </a:p>
                    <a:p>
                      <a:r>
                        <a:rPr lang="en-US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Actionee</a:t>
                      </a:r>
                      <a:r>
                        <a:rPr lang="en-US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Action/Information completed/provided ASAP, and before due date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Review RFA/RFI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(Review Boards)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RIDS will be reviewed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during regular classroom meetings at least once per week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(Fridays)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pPr eaLnBrk="1" hangingPunct="1"/>
            <a:r>
              <a:rPr lang="en-US" b="1" dirty="0" smtClean="0"/>
              <a:t>Completed RFA/RFI Form</a:t>
            </a:r>
            <a:endParaRPr lang="en-US" sz="1600" dirty="0" smtClean="0">
              <a:latin typeface="Helvetica" pitchFamily="34" charset="0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2484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B9DBB38-FADA-46E5-BDB4-D8DAF2B67F87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27</a:t>
            </a:fld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7117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86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90800"/>
            <a:ext cx="40798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4953000" y="4267200"/>
            <a:ext cx="4024312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RID will require a two-slide! response to class on assigned due date</a:t>
            </a:r>
          </a:p>
          <a:p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slide is the complete form showing actions taken</a:t>
            </a:r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304800" y="586740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gmail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account: ChimaeraUSLI2010@gmail.com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password: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usurocket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838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http://www.neng.usu.edu/classes/mae/5900/USLI_2010/ReviewItemDisposition_Tracking_files/RequestforActionForm_USLI.doc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Issues, request for extension</a:t>
            </a:r>
            <a:endParaRPr lang="en-US" sz="1600" dirty="0" smtClean="0">
              <a:latin typeface="Helvetica" pitchFamily="34" charset="0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2484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122850-C817-4E2C-A02D-E1F2668F4843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28</a:t>
            </a:fld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381000" y="1676400"/>
            <a:ext cx="8304212" cy="409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Second slide … addresses issues, and requests an extension to complete rid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 be brief .. This is not a treatise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1) Work completed to date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2) Individuals involved with RID solution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3) Issues? (if none .. state so)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4) Required Information, actions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5) Requested extension date ….. 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… if an “in-class” informational briefing is requested …. In-class briefing is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IN ADDITION to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these two slides .. Start the briefing off with these two slides ... then get to the informational pitch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365375"/>
            <a:ext cx="89725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RID Process Tracking via Web page</a:t>
            </a:r>
            <a:endParaRPr lang="en-US" sz="1600" smtClean="0">
              <a:latin typeface="Helvetica" pitchFamily="34" charset="0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2484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5CB15A9-0E62-43D0-8A98-4477550F8145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29</a:t>
            </a:fld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47675" y="1676400"/>
            <a:ext cx="869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http://www.engr.usu.edu/classes/mae/5900/Lunar/Templates/RIDs.html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78581" y="5879307"/>
            <a:ext cx="828675" cy="3000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788694" y="5574507"/>
            <a:ext cx="828675" cy="3000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457200" y="5791200"/>
            <a:ext cx="551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If RID is not closed here .. “It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ain’t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closed”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371600"/>
            <a:ext cx="331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AY 2009-2010 tracking web page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Systems Engineering?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5776164-D8C4-483B-B669-D262608C1C12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50" y="1912938"/>
            <a:ext cx="7970838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Systems Engineering Management Entails…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Systems engineering management is accomplished by integrating three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major activities:</a:t>
            </a:r>
          </a:p>
          <a:p>
            <a:pPr marL="461963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Development phasing that controls the design process and provides baselines 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that coordinate design efforts,</a:t>
            </a:r>
          </a:p>
          <a:p>
            <a:pPr marL="461963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A systems engineering process that provides a structure for solving design 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problems and tracking requirements flow through the design effort, and</a:t>
            </a:r>
          </a:p>
          <a:p>
            <a:pPr marL="461963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Life cycle integration that involves customers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the design process and ensures that the system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developed is viable throughout its life.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RID Process Tracking via Web page </a:t>
            </a:r>
            <a:r>
              <a:rPr lang="en-US" sz="1600" b="1" dirty="0" smtClean="0"/>
              <a:t>(2)</a:t>
            </a:r>
            <a:endParaRPr lang="en-US" sz="1600" dirty="0" smtClean="0">
              <a:latin typeface="Helvetica" pitchFamily="34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2484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C788AA8-118E-42F9-86EE-27CA3E1840F4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4788" y="1800225"/>
            <a:ext cx="869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A whole lot of past-due RIDS assigned to your name will adversely effect your</a:t>
            </a:r>
          </a:p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grade in this class .. and make your classmates very unhappy with you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679700"/>
            <a:ext cx="87725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i_def_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225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65A274-3387-41A5-A968-0A865B9E0CB1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667000" y="914400"/>
            <a:ext cx="3941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Systems Engineering Process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CF4F8EC-1CA3-4F13-B4B6-74A28124FCF4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888" y="1895475"/>
            <a:ext cx="7351712" cy="3602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The systems engineering 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process is a top-down comprehensive, iterative and recursive problem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solving process, applied sequentially through all stages of development, 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that is used to: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Transform needs and requirements 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into a set of system product and process descriptions (adding value </a:t>
            </a:r>
          </a:p>
          <a:p>
            <a:pPr marL="461963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more detail with each level of development),</a:t>
            </a:r>
          </a:p>
          <a:p>
            <a:pPr marL="461963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Generate information for decision makers</a:t>
            </a:r>
          </a:p>
          <a:p>
            <a:pPr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Provide input for the next level of development.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Process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1497BE5-D2C2-4DC2-B680-41B230F617F7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8196" name="Picture 4" descr="fig1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838325"/>
            <a:ext cx="5527675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634038" y="1905000"/>
            <a:ext cx="3352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i="1">
                <a:latin typeface="Times New Roman" pitchFamily="18" charset="0"/>
                <a:cs typeface="Times New Roman" pitchFamily="18" charset="0"/>
              </a:rPr>
              <a:t>… “a spacecraft according </a:t>
            </a:r>
          </a:p>
          <a:p>
            <a:pPr algn="ctr"/>
            <a:r>
              <a:rPr lang="en-US" sz="1800" i="1">
                <a:latin typeface="Times New Roman" pitchFamily="18" charset="0"/>
                <a:cs typeface="Times New Roman" pitchFamily="18" charset="0"/>
              </a:rPr>
              <a:t>to … </a:t>
            </a:r>
          </a:p>
          <a:p>
            <a:pPr algn="ctr"/>
            <a:endParaRPr lang="en-US" sz="1800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• Sometimes individual subsystem designers get so focused on their subsystem designs that they lose sight of the overall mission objectives and requirements</a:t>
            </a:r>
          </a:p>
          <a:p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• Good systems engineering</a:t>
            </a:r>
          </a:p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coordinates the activities</a:t>
            </a:r>
          </a:p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of disciplinary groups with</a:t>
            </a:r>
          </a:p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disparate design objectives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Process 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062521-086B-4F95-AF69-5BAE946E9514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0" name="Picture 9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913" y="1920875"/>
            <a:ext cx="5260975" cy="464026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221" name="TextBox 19"/>
          <p:cNvSpPr txBox="1">
            <a:spLocks noChangeArrowheads="1"/>
          </p:cNvSpPr>
          <p:nvPr/>
        </p:nvSpPr>
        <p:spPr bwMode="auto">
          <a:xfrm>
            <a:off x="5573713" y="1851025"/>
            <a:ext cx="35702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• Systems Engineering is a fundamental process that can be used to design anything from a backyard grill to a crewed-space platform. </a:t>
            </a:r>
          </a:p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• Each step utilizes established design and analysis tools. </a:t>
            </a:r>
          </a:p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• The process is iterative.</a:t>
            </a:r>
          </a:p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• Between process steps there are “feedback loops” to review decisions made in previous steps.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Systems Engineering Process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970B98-EABF-4DC5-801B-75F3F4655A4F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4484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15000" y="1143000"/>
            <a:ext cx="3001962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• An Alternative Viewpoint, .. Notice the similarities!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007350" cy="40354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Process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54102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108855F-0480-4DB6-85FE-EFF006B9FA9D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31775" y="5638800"/>
            <a:ext cx="8455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• By following a well-defined process, systems engineers design spacecraft that meet mission requirements while staying within budget and conforming to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 Engineering Applied to the Space System Design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172200"/>
            <a:ext cx="228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108855F-0480-4DB6-85FE-EFF006B9FA9D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6" name="Picture 5" descr="design_process.JPG"/>
          <p:cNvPicPr>
            <a:picLocks noChangeAspect="1"/>
          </p:cNvPicPr>
          <p:nvPr/>
        </p:nvPicPr>
        <p:blipFill>
          <a:blip r:embed="rId2" cstate="print"/>
          <a:srcRect t="10192" b="4447"/>
          <a:stretch>
            <a:fillRect/>
          </a:stretch>
        </p:blipFill>
        <p:spPr>
          <a:xfrm>
            <a:off x="304800" y="1329509"/>
            <a:ext cx="8305800" cy="529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1323</Words>
  <Application>Microsoft Office PowerPoint</Application>
  <PresentationFormat>On-screen Show (4:3)</PresentationFormat>
  <Paragraphs>240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What is Systems Engineering?</vt:lpstr>
      <vt:lpstr>What is Systems Engineering? (2)</vt:lpstr>
      <vt:lpstr>The Systems Engineering Process</vt:lpstr>
      <vt:lpstr>Systems Engineering Applied to the Space System Design Process</vt:lpstr>
      <vt:lpstr>Systems Engineering Applied to the Space System Design Process (2)</vt:lpstr>
      <vt:lpstr>The Systems Engineering Process (4)</vt:lpstr>
      <vt:lpstr>Systems Engineering Applied to the Space System Design Process </vt:lpstr>
      <vt:lpstr>Systems Engineering Applied to the Space System Design Process (2) </vt:lpstr>
      <vt:lpstr>The “Baker” Chart</vt:lpstr>
      <vt:lpstr>Systems Engineering Applied to the Space System Design Process (3)</vt:lpstr>
      <vt:lpstr>Systems Engineering Applied to the Space System Design Process (4)</vt:lpstr>
      <vt:lpstr>Systems Engineering Applied to the Space System Design Process (5)</vt:lpstr>
      <vt:lpstr>Requirements Analysis</vt:lpstr>
      <vt:lpstr>Systems Engineering Applied to Sub-System Design Process (1)</vt:lpstr>
      <vt:lpstr>Systems Engineering Applied to the Sub-System Design Process (2)</vt:lpstr>
      <vt:lpstr>Program Management</vt:lpstr>
      <vt:lpstr>Program Management (2)</vt:lpstr>
      <vt:lpstr>The Documentation and  Review Process</vt:lpstr>
      <vt:lpstr>The Documentation and  Review Process (2) </vt:lpstr>
      <vt:lpstr>The Documentation and  Review Process (3)</vt:lpstr>
      <vt:lpstr>The Documentation and  Review Process (4)</vt:lpstr>
      <vt:lpstr>Review Item Disposition (RID)</vt:lpstr>
      <vt:lpstr>Review Item Disposition (RID) (2)</vt:lpstr>
      <vt:lpstr>Review Item Dispensation (RID)  Response Protocol for this Class </vt:lpstr>
      <vt:lpstr>Slide 26</vt:lpstr>
      <vt:lpstr>Completed RFA/RFI Form</vt:lpstr>
      <vt:lpstr>Issues, request for extension</vt:lpstr>
      <vt:lpstr>RID Process Tracking via Web page</vt:lpstr>
      <vt:lpstr>RID Process Tracking via Web page (2)</vt:lpstr>
      <vt:lpstr>Slide 31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 5</dc:title>
  <dc:creator>MechEng</dc:creator>
  <cp:lastModifiedBy>MechEng</cp:lastModifiedBy>
  <cp:revision>145</cp:revision>
  <dcterms:created xsi:type="dcterms:W3CDTF">2010-08-23T17:03:24Z</dcterms:created>
  <dcterms:modified xsi:type="dcterms:W3CDTF">2010-08-27T00:22:29Z</dcterms:modified>
</cp:coreProperties>
</file>