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67"/>
  </p:notesMasterIdLst>
  <p:sldIdLst>
    <p:sldId id="337" r:id="rId2"/>
    <p:sldId id="314" r:id="rId3"/>
    <p:sldId id="338" r:id="rId4"/>
    <p:sldId id="339" r:id="rId5"/>
    <p:sldId id="342" r:id="rId6"/>
    <p:sldId id="341" r:id="rId7"/>
    <p:sldId id="340" r:id="rId8"/>
    <p:sldId id="343" r:id="rId9"/>
    <p:sldId id="344" r:id="rId10"/>
    <p:sldId id="345" r:id="rId11"/>
    <p:sldId id="346" r:id="rId12"/>
    <p:sldId id="347" r:id="rId13"/>
    <p:sldId id="348" r:id="rId14"/>
    <p:sldId id="349" r:id="rId15"/>
    <p:sldId id="350" r:id="rId16"/>
    <p:sldId id="351" r:id="rId17"/>
    <p:sldId id="352" r:id="rId18"/>
    <p:sldId id="357" r:id="rId19"/>
    <p:sldId id="356" r:id="rId20"/>
    <p:sldId id="358" r:id="rId21"/>
    <p:sldId id="359" r:id="rId22"/>
    <p:sldId id="360" r:id="rId23"/>
    <p:sldId id="412" r:id="rId24"/>
    <p:sldId id="363" r:id="rId25"/>
    <p:sldId id="364" r:id="rId26"/>
    <p:sldId id="365" r:id="rId27"/>
    <p:sldId id="413" r:id="rId28"/>
    <p:sldId id="366" r:id="rId29"/>
    <p:sldId id="414" r:id="rId30"/>
    <p:sldId id="415" r:id="rId31"/>
    <p:sldId id="367" r:id="rId32"/>
    <p:sldId id="368" r:id="rId33"/>
    <p:sldId id="369" r:id="rId34"/>
    <p:sldId id="416" r:id="rId35"/>
    <p:sldId id="417" r:id="rId36"/>
    <p:sldId id="371" r:id="rId37"/>
    <p:sldId id="372" r:id="rId38"/>
    <p:sldId id="373" r:id="rId39"/>
    <p:sldId id="374" r:id="rId40"/>
    <p:sldId id="375" r:id="rId41"/>
    <p:sldId id="376" r:id="rId42"/>
    <p:sldId id="378" r:id="rId43"/>
    <p:sldId id="384" r:id="rId44"/>
    <p:sldId id="385" r:id="rId45"/>
    <p:sldId id="386" r:id="rId46"/>
    <p:sldId id="387" r:id="rId47"/>
    <p:sldId id="418" r:id="rId48"/>
    <p:sldId id="419"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20" r:id="rId62"/>
    <p:sldId id="421" r:id="rId63"/>
    <p:sldId id="422" r:id="rId64"/>
    <p:sldId id="423" r:id="rId65"/>
    <p:sldId id="29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507" autoAdjust="0"/>
    <p:restoredTop sz="94660"/>
  </p:normalViewPr>
  <p:slideViewPr>
    <p:cSldViewPr>
      <p:cViewPr>
        <p:scale>
          <a:sx n="70" d="100"/>
          <a:sy n="70" d="100"/>
        </p:scale>
        <p:origin x="-1496" y="-5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B9D5-6C0F-4C01-85E2-32529F33AAE6}" type="datetimeFigureOut">
              <a:rPr lang="en-US" smtClean="0"/>
              <a:pPr/>
              <a:t>8/30/10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BAD5C-1A4D-41BD-9EFE-0BBE778728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5CCEE47-37B6-4A14-85F5-0D6393B336FB}" type="slidenum">
              <a:rPr lang="en-US" smtClean="0">
                <a:latin typeface="Arial" pitchFamily="34" charset="0"/>
                <a:ea typeface="ＭＳ Ｐゴシック" pitchFamily="8" charset="-128"/>
              </a:rPr>
              <a:pPr/>
              <a:t>1</a:t>
            </a:fld>
            <a:endParaRPr lang="en-US" smtClean="0">
              <a:latin typeface="Arial" pitchFamily="34" charset="0"/>
              <a:ea typeface="ＭＳ Ｐゴシック" pitchFamily="8"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Arial" pitchFamily="34" charset="0"/>
              <a:ea typeface="ＭＳ Ｐゴシック" pitchFamily="8" charset="-128"/>
            </a:endParaRPr>
          </a:p>
        </p:txBody>
      </p:sp>
      <p:sp>
        <p:nvSpPr>
          <p:cNvPr id="87044" name="Slide Number Placeholder 3"/>
          <p:cNvSpPr>
            <a:spLocks noGrp="1"/>
          </p:cNvSpPr>
          <p:nvPr>
            <p:ph type="sldNum" sz="quarter" idx="5"/>
          </p:nvPr>
        </p:nvSpPr>
        <p:spPr>
          <a:noFill/>
        </p:spPr>
        <p:txBody>
          <a:bodyPr/>
          <a:lstStyle/>
          <a:p>
            <a:fld id="{0ADD954D-C81E-4837-B2B9-BE996C3F5430}" type="slidenum">
              <a:rPr lang="en-US" smtClean="0">
                <a:latin typeface="Arial" pitchFamily="34" charset="0"/>
                <a:ea typeface="ＭＳ Ｐゴシック" pitchFamily="8" charset="-128"/>
              </a:rPr>
              <a:pPr/>
              <a:t>4</a:t>
            </a:fld>
            <a:endParaRPr lang="en-US" smtClean="0">
              <a:latin typeface="Arial" pitchFamily="34" charset="0"/>
              <a:ea typeface="ＭＳ Ｐゴシック" pitchFamily="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latin typeface="Arial" pitchFamily="34" charset="0"/>
                <a:ea typeface="ＭＳ Ｐゴシック" pitchFamily="8" charset="-128"/>
              </a:rPr>
              <a:t>Flip directions, Failure Model Criticality Analysis</a:t>
            </a:r>
          </a:p>
        </p:txBody>
      </p:sp>
      <p:sp>
        <p:nvSpPr>
          <p:cNvPr id="91140" name="Slide Number Placeholder 3"/>
          <p:cNvSpPr>
            <a:spLocks noGrp="1"/>
          </p:cNvSpPr>
          <p:nvPr>
            <p:ph type="sldNum" sz="quarter" idx="5"/>
          </p:nvPr>
        </p:nvSpPr>
        <p:spPr>
          <a:noFill/>
        </p:spPr>
        <p:txBody>
          <a:bodyPr/>
          <a:lstStyle/>
          <a:p>
            <a:fld id="{3217404C-9F77-4340-817E-DD71F88A719B}" type="slidenum">
              <a:rPr lang="en-US" smtClean="0">
                <a:latin typeface="Arial" pitchFamily="34" charset="0"/>
                <a:ea typeface="ＭＳ Ｐゴシック" pitchFamily="8" charset="-128"/>
              </a:rPr>
              <a:pPr/>
              <a:t>43</a:t>
            </a:fld>
            <a:endParaRPr lang="en-US" smtClean="0">
              <a:latin typeface="Arial" pitchFamily="34" charset="0"/>
              <a:ea typeface="ＭＳ Ｐゴシック" pitchFamily="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latin typeface="Arial" pitchFamily="34" charset="0"/>
                <a:ea typeface="ＭＳ Ｐゴシック" pitchFamily="8" charset="-128"/>
              </a:rPr>
              <a:t>Flip directions, Failure Model Criticality Analysis</a:t>
            </a:r>
          </a:p>
        </p:txBody>
      </p:sp>
      <p:sp>
        <p:nvSpPr>
          <p:cNvPr id="92164" name="Slide Number Placeholder 3"/>
          <p:cNvSpPr>
            <a:spLocks noGrp="1"/>
          </p:cNvSpPr>
          <p:nvPr>
            <p:ph type="sldNum" sz="quarter" idx="5"/>
          </p:nvPr>
        </p:nvSpPr>
        <p:spPr>
          <a:noFill/>
        </p:spPr>
        <p:txBody>
          <a:bodyPr/>
          <a:lstStyle/>
          <a:p>
            <a:fld id="{1AF1046C-71F6-4B8A-B10F-79A9C98EA0C3}" type="slidenum">
              <a:rPr lang="en-US" smtClean="0">
                <a:latin typeface="Arial" pitchFamily="34" charset="0"/>
                <a:ea typeface="ＭＳ Ｐゴシック" pitchFamily="8" charset="-128"/>
              </a:rPr>
              <a:pPr/>
              <a:t>44</a:t>
            </a:fld>
            <a:endParaRPr lang="en-US" smtClean="0">
              <a:latin typeface="Arial" pitchFamily="34" charset="0"/>
              <a:ea typeface="ＭＳ Ｐゴシック" pitchFamily="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latin typeface="Arial" pitchFamily="34" charset="0"/>
                <a:ea typeface="ＭＳ Ｐゴシック" pitchFamily="8" charset="-128"/>
              </a:rPr>
              <a:t>Flip directions, Failure Model Criticality Analysis</a:t>
            </a:r>
          </a:p>
        </p:txBody>
      </p:sp>
      <p:sp>
        <p:nvSpPr>
          <p:cNvPr id="93188" name="Slide Number Placeholder 3"/>
          <p:cNvSpPr>
            <a:spLocks noGrp="1"/>
          </p:cNvSpPr>
          <p:nvPr>
            <p:ph type="sldNum" sz="quarter" idx="5"/>
          </p:nvPr>
        </p:nvSpPr>
        <p:spPr>
          <a:noFill/>
        </p:spPr>
        <p:txBody>
          <a:bodyPr/>
          <a:lstStyle/>
          <a:p>
            <a:fld id="{79264D96-7F59-4A6A-8DE8-FD8BF8B1EF81}" type="slidenum">
              <a:rPr lang="en-US" smtClean="0">
                <a:latin typeface="Arial" pitchFamily="34" charset="0"/>
                <a:ea typeface="ＭＳ Ｐゴシック" pitchFamily="8" charset="-128"/>
              </a:rPr>
              <a:pPr/>
              <a:t>45</a:t>
            </a:fld>
            <a:endParaRPr lang="en-US" smtClean="0">
              <a:latin typeface="Arial" pitchFamily="34" charset="0"/>
              <a:ea typeface="ＭＳ Ｐゴシック" pitchFamily="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latin typeface="Arial" pitchFamily="34" charset="0"/>
                <a:ea typeface="ＭＳ Ｐゴシック" pitchFamily="8" charset="-128"/>
              </a:rPr>
              <a:t>BY permission from NI.com</a:t>
            </a:r>
          </a:p>
        </p:txBody>
      </p:sp>
      <p:sp>
        <p:nvSpPr>
          <p:cNvPr id="94212" name="Slide Number Placeholder 3"/>
          <p:cNvSpPr>
            <a:spLocks noGrp="1"/>
          </p:cNvSpPr>
          <p:nvPr>
            <p:ph type="sldNum" sz="quarter" idx="5"/>
          </p:nvPr>
        </p:nvSpPr>
        <p:spPr>
          <a:noFill/>
        </p:spPr>
        <p:txBody>
          <a:bodyPr/>
          <a:lstStyle/>
          <a:p>
            <a:fld id="{5990A21C-8C63-44DB-A18A-1BD0FAA28322}" type="slidenum">
              <a:rPr lang="en-US" smtClean="0">
                <a:latin typeface="Arial" pitchFamily="34" charset="0"/>
                <a:ea typeface="ＭＳ Ｐゴシック" pitchFamily="8" charset="-128"/>
              </a:rPr>
              <a:pPr/>
              <a:t>50</a:t>
            </a:fld>
            <a:endParaRPr lang="en-US" smtClean="0">
              <a:latin typeface="Arial" pitchFamily="34" charset="0"/>
              <a:ea typeface="ＭＳ Ｐゴシック" pitchFamily="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smtClean="0">
                <a:latin typeface="Arial" pitchFamily="34" charset="0"/>
                <a:ea typeface="ＭＳ Ｐゴシック" pitchFamily="8" charset="-128"/>
              </a:rPr>
              <a:t>BY permission from NI.com</a:t>
            </a:r>
          </a:p>
        </p:txBody>
      </p:sp>
      <p:sp>
        <p:nvSpPr>
          <p:cNvPr id="95236" name="Slide Number Placeholder 3"/>
          <p:cNvSpPr>
            <a:spLocks noGrp="1"/>
          </p:cNvSpPr>
          <p:nvPr>
            <p:ph type="sldNum" sz="quarter" idx="5"/>
          </p:nvPr>
        </p:nvSpPr>
        <p:spPr>
          <a:noFill/>
        </p:spPr>
        <p:txBody>
          <a:bodyPr/>
          <a:lstStyle/>
          <a:p>
            <a:fld id="{B5634076-A9DE-4D20-A0A4-C8BD8E2B3E9C}" type="slidenum">
              <a:rPr lang="en-US" smtClean="0">
                <a:latin typeface="Arial" pitchFamily="34" charset="0"/>
                <a:ea typeface="ＭＳ Ｐゴシック" pitchFamily="8" charset="-128"/>
              </a:rPr>
              <a:pPr/>
              <a:t>51</a:t>
            </a:fld>
            <a:endParaRPr lang="en-US" smtClean="0">
              <a:latin typeface="Arial" pitchFamily="34" charset="0"/>
              <a:ea typeface="ＭＳ Ｐゴシック" pitchFamily="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Arial" pitchFamily="34" charset="0"/>
                <a:ea typeface="ＭＳ Ｐゴシック" pitchFamily="8" charset="-128"/>
              </a:rPr>
              <a:t>BY permission from NI.com</a:t>
            </a:r>
          </a:p>
        </p:txBody>
      </p:sp>
      <p:sp>
        <p:nvSpPr>
          <p:cNvPr id="96260" name="Slide Number Placeholder 3"/>
          <p:cNvSpPr>
            <a:spLocks noGrp="1"/>
          </p:cNvSpPr>
          <p:nvPr>
            <p:ph type="sldNum" sz="quarter" idx="5"/>
          </p:nvPr>
        </p:nvSpPr>
        <p:spPr>
          <a:noFill/>
        </p:spPr>
        <p:txBody>
          <a:bodyPr/>
          <a:lstStyle/>
          <a:p>
            <a:fld id="{7EAAF66A-A3FC-4A30-8C03-5DC27BE8DEF0}" type="slidenum">
              <a:rPr lang="en-US" smtClean="0">
                <a:latin typeface="Arial" pitchFamily="34" charset="0"/>
                <a:ea typeface="ＭＳ Ｐゴシック" pitchFamily="8" charset="-128"/>
              </a:rPr>
              <a:pPr/>
              <a:t>52</a:t>
            </a:fld>
            <a:endParaRPr lang="en-US" smtClean="0">
              <a:latin typeface="Arial" pitchFamily="34" charset="0"/>
              <a:ea typeface="ＭＳ Ｐゴシック" pitchFamily="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
          </a:xfrm>
        </p:spPr>
        <p:txBody>
          <a:bodyPr>
            <a:normAutofit/>
          </a:bodyPr>
          <a:lstStyle>
            <a:lvl1pPr>
              <a:defRPr sz="3200" b="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1371600"/>
            <a:ext cx="6400800" cy="1752600"/>
          </a:xfrm>
        </p:spPr>
        <p:txBody>
          <a:bodyPr>
            <a:normAutofit/>
          </a:bodyPr>
          <a:lstStyle>
            <a:lvl1pPr marL="0" indent="0" algn="ctr">
              <a:buFont typeface="Arial" pitchFamily="34" charset="0"/>
              <a:buChar char="•"/>
              <a:defRPr sz="2800">
                <a:solidFill>
                  <a:schemeClr val="tx1">
                    <a:lumMod val="95000"/>
                    <a:lumOff val="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29600" y="6356350"/>
            <a:ext cx="457200" cy="365125"/>
          </a:xfrm>
        </p:spPr>
        <p:txBody>
          <a:bodyPr/>
          <a:lstStyle/>
          <a:p>
            <a:fld id="{8E5E1D54-B998-4189-A2A6-3CF259B5EB9E}" type="slidenum">
              <a:rPr lang="en-US" smtClean="0"/>
              <a:pPr/>
              <a:t>‹#›</a:t>
            </a:fld>
            <a:endParaRPr lang="en-US"/>
          </a:p>
        </p:txBody>
      </p:sp>
      <p:pic>
        <p:nvPicPr>
          <p:cNvPr id="11" name="Picture 7"/>
          <p:cNvPicPr>
            <a:picLocks noChangeAspect="1" noChangeArrowheads="1"/>
          </p:cNvPicPr>
          <p:nvPr userDrawn="1"/>
        </p:nvPicPr>
        <p:blipFill>
          <a:blip r:embed="rId2" cstate="print"/>
          <a:srcRect/>
          <a:stretch>
            <a:fillRect/>
          </a:stretch>
        </p:blipFill>
        <p:spPr bwMode="auto">
          <a:xfrm>
            <a:off x="304800" y="190500"/>
            <a:ext cx="1600200" cy="409575"/>
          </a:xfrm>
          <a:prstGeom prst="rect">
            <a:avLst/>
          </a:prstGeom>
          <a:noFill/>
          <a:ln w="9525">
            <a:noFill/>
            <a:miter lim="800000"/>
            <a:headEnd/>
            <a:tailEnd/>
          </a:ln>
          <a:effectLst/>
        </p:spPr>
      </p:pic>
      <p:pic>
        <p:nvPicPr>
          <p:cNvPr id="12" name="Picture 8"/>
          <p:cNvPicPr>
            <a:picLocks noChangeAspect="1" noChangeArrowheads="1"/>
          </p:cNvPicPr>
          <p:nvPr userDrawn="1"/>
        </p:nvPicPr>
        <p:blipFill>
          <a:blip r:embed="rId3" cstate="print"/>
          <a:srcRect/>
          <a:stretch>
            <a:fillRect/>
          </a:stretch>
        </p:blipFill>
        <p:spPr bwMode="auto">
          <a:xfrm>
            <a:off x="5943600" y="228600"/>
            <a:ext cx="2895600" cy="249238"/>
          </a:xfrm>
          <a:prstGeom prst="rect">
            <a:avLst/>
          </a:prstGeom>
          <a:noFill/>
          <a:ln w="9525">
            <a:noFill/>
            <a:miter lim="800000"/>
            <a:headEnd/>
            <a:tailEnd/>
          </a:ln>
          <a:effectLst/>
        </p:spPr>
      </p:pic>
      <p:sp>
        <p:nvSpPr>
          <p:cNvPr id="13" name="Rectangle 9"/>
          <p:cNvSpPr>
            <a:spLocks noChangeArrowheads="1"/>
          </p:cNvSpPr>
          <p:nvPr userDrawn="1"/>
        </p:nvSpPr>
        <p:spPr bwMode="auto">
          <a:xfrm>
            <a:off x="152400" y="152400"/>
            <a:ext cx="8839200" cy="6553200"/>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4" name="Rectangle 10"/>
          <p:cNvSpPr>
            <a:spLocks noChangeArrowheads="1"/>
          </p:cNvSpPr>
          <p:nvPr userDrawn="1"/>
        </p:nvSpPr>
        <p:spPr bwMode="auto">
          <a:xfrm>
            <a:off x="152400" y="6350000"/>
            <a:ext cx="3156633" cy="338554"/>
          </a:xfrm>
          <a:prstGeom prst="rect">
            <a:avLst/>
          </a:prstGeom>
          <a:noFill/>
          <a:ln w="9525">
            <a:noFill/>
            <a:miter lim="800000"/>
            <a:headEnd/>
            <a:tailEnd/>
          </a:ln>
          <a:effectLst/>
        </p:spPr>
        <p:txBody>
          <a:bodyPr wrap="none">
            <a:spAutoFit/>
          </a:bodyPr>
          <a:lstStyle/>
          <a:p>
            <a:r>
              <a:rPr lang="en-US" sz="1600" b="1" i="1" baseline="0" dirty="0" smtClean="0">
                <a:latin typeface="Times New Roman" pitchFamily="18" charset="0"/>
              </a:rPr>
              <a:t>MAE 5930, Rocket Systems Design</a:t>
            </a:r>
            <a:endParaRPr lang="en-US" sz="1600" b="1" i="1" baseline="0" dirty="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335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pPr>
              <a:defRPr/>
            </a:pPr>
            <a:fld id="{73452A96-B66D-47FF-893D-9E60E965E1F4}" type="slidenum">
              <a:rPr lang="en-US"/>
              <a:pPr>
                <a:defRPr/>
              </a:pPr>
              <a:t>‹#›</a:t>
            </a:fld>
            <a:endParaRPr lang="en-US" dirty="0"/>
          </a:p>
        </p:txBody>
      </p:sp>
      <p:sp>
        <p:nvSpPr>
          <p:cNvPr id="6" name="Date Placeholder 5"/>
          <p:cNvSpPr>
            <a:spLocks noGrp="1"/>
          </p:cNvSpPr>
          <p:nvPr>
            <p:ph type="dt" sz="half" idx="11"/>
          </p:nvPr>
        </p:nvSpPr>
        <p:spPr>
          <a:xfrm>
            <a:off x="457200" y="6243638"/>
            <a:ext cx="2133600" cy="457200"/>
          </a:xfrm>
          <a:prstGeom prst="rect">
            <a:avLst/>
          </a:prstGeom>
        </p:spPr>
        <p:txBody>
          <a:bodyPr/>
          <a:lstStyle>
            <a:lvl1pPr>
              <a:defRPr>
                <a:latin typeface="Arial" charset="0"/>
              </a:defRPr>
            </a:lvl1pPr>
          </a:lstStyle>
          <a:p>
            <a:pPr>
              <a:defRPr/>
            </a:pPr>
            <a:endParaRPr lang="en-US"/>
          </a:p>
        </p:txBody>
      </p:sp>
      <p:sp>
        <p:nvSpPr>
          <p:cNvPr id="7" name="Footer Placeholder 6"/>
          <p:cNvSpPr>
            <a:spLocks noGrp="1"/>
          </p:cNvSpPr>
          <p:nvPr>
            <p:ph type="ftr" sz="quarter" idx="12"/>
          </p:nvPr>
        </p:nvSpPr>
        <p:spPr>
          <a:xfrm>
            <a:off x="3124200" y="6243638"/>
            <a:ext cx="2895600" cy="457200"/>
          </a:xfrm>
          <a:prstGeom prst="rect">
            <a:avLst/>
          </a:prstGeom>
        </p:spPr>
        <p:txBody>
          <a:bodyPr/>
          <a:lstStyle>
            <a:lvl1pPr>
              <a:defRPr>
                <a:latin typeface="Arial"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382000" y="6356350"/>
            <a:ext cx="304800" cy="365125"/>
          </a:xfrm>
        </p:spPr>
        <p:txBody>
          <a:bodyPr/>
          <a:lstStyle/>
          <a:p>
            <a:fld id="{8E5E1D54-B998-4189-A2A6-3CF259B5EB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E5E1D54-B998-4189-A2A6-3CF259B5EB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E1D54-B998-4189-A2A6-3CF259B5EB9E}" type="slidenum">
              <a:rPr lang="en-US" smtClean="0"/>
              <a:pPr/>
              <a:t>‹#›</a:t>
            </a:fld>
            <a:endParaRPr lang="en-US"/>
          </a:p>
        </p:txBody>
      </p:sp>
      <p:pic>
        <p:nvPicPr>
          <p:cNvPr id="10" name="Picture 7"/>
          <p:cNvPicPr>
            <a:picLocks noChangeAspect="1" noChangeArrowheads="1"/>
          </p:cNvPicPr>
          <p:nvPr userDrawn="1"/>
        </p:nvPicPr>
        <p:blipFill>
          <a:blip r:embed="rId14" cstate="print"/>
          <a:srcRect/>
          <a:stretch>
            <a:fillRect/>
          </a:stretch>
        </p:blipFill>
        <p:spPr bwMode="auto">
          <a:xfrm>
            <a:off x="304800" y="190500"/>
            <a:ext cx="1600200" cy="409575"/>
          </a:xfrm>
          <a:prstGeom prst="rect">
            <a:avLst/>
          </a:prstGeom>
          <a:noFill/>
          <a:ln w="9525">
            <a:noFill/>
            <a:miter lim="800000"/>
            <a:headEnd/>
            <a:tailEnd/>
          </a:ln>
          <a:effectLst/>
        </p:spPr>
      </p:pic>
      <p:pic>
        <p:nvPicPr>
          <p:cNvPr id="11" name="Picture 8"/>
          <p:cNvPicPr>
            <a:picLocks noChangeAspect="1" noChangeArrowheads="1"/>
          </p:cNvPicPr>
          <p:nvPr userDrawn="1"/>
        </p:nvPicPr>
        <p:blipFill>
          <a:blip r:embed="rId15" cstate="print"/>
          <a:srcRect/>
          <a:stretch>
            <a:fillRect/>
          </a:stretch>
        </p:blipFill>
        <p:spPr bwMode="auto">
          <a:xfrm>
            <a:off x="5943600" y="228600"/>
            <a:ext cx="2895600" cy="249238"/>
          </a:xfrm>
          <a:prstGeom prst="rect">
            <a:avLst/>
          </a:prstGeom>
          <a:noFill/>
          <a:ln w="9525">
            <a:noFill/>
            <a:miter lim="800000"/>
            <a:headEnd/>
            <a:tailEnd/>
          </a:ln>
          <a:effectLst/>
        </p:spPr>
      </p:pic>
      <p:sp>
        <p:nvSpPr>
          <p:cNvPr id="12" name="Rectangle 9"/>
          <p:cNvSpPr>
            <a:spLocks noChangeArrowheads="1"/>
          </p:cNvSpPr>
          <p:nvPr userDrawn="1"/>
        </p:nvSpPr>
        <p:spPr bwMode="auto">
          <a:xfrm>
            <a:off x="152400" y="152400"/>
            <a:ext cx="8839200" cy="6553200"/>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13" name="Rectangle 10"/>
          <p:cNvSpPr>
            <a:spLocks noChangeArrowheads="1"/>
          </p:cNvSpPr>
          <p:nvPr userDrawn="1"/>
        </p:nvSpPr>
        <p:spPr bwMode="auto">
          <a:xfrm>
            <a:off x="152400" y="6350000"/>
            <a:ext cx="3156633" cy="338554"/>
          </a:xfrm>
          <a:prstGeom prst="rect">
            <a:avLst/>
          </a:prstGeom>
          <a:noFill/>
          <a:ln w="9525">
            <a:noFill/>
            <a:miter lim="800000"/>
            <a:headEnd/>
            <a:tailEnd/>
          </a:ln>
          <a:effectLst/>
        </p:spPr>
        <p:txBody>
          <a:bodyPr wrap="none">
            <a:spAutoFit/>
          </a:bodyPr>
          <a:lstStyle/>
          <a:p>
            <a:r>
              <a:rPr lang="en-US" sz="1600" b="1" i="1" baseline="0" dirty="0" smtClean="0">
                <a:latin typeface="Times New Roman" pitchFamily="18" charset="0"/>
              </a:rPr>
              <a:t>MAE 5930, Rocket Systems Design</a:t>
            </a:r>
            <a:endParaRPr lang="en-US" sz="1600" b="1" i="1" baseline="0" dirty="0">
              <a:latin typeface="Times New Roman" pitchFamily="18" charset="0"/>
            </a:endParaRPr>
          </a:p>
        </p:txBody>
      </p:sp>
      <p:pic>
        <p:nvPicPr>
          <p:cNvPr id="14" name="Picture 11"/>
          <p:cNvPicPr>
            <a:picLocks noChangeAspect="1" noChangeArrowheads="1"/>
          </p:cNvPicPr>
          <p:nvPr userDrawn="1"/>
        </p:nvPicPr>
        <p:blipFill>
          <a:blip r:embed="rId16" cstate="print"/>
          <a:srcRect/>
          <a:stretch>
            <a:fillRect/>
          </a:stretch>
        </p:blipFill>
        <p:spPr bwMode="auto">
          <a:xfrm>
            <a:off x="3810000" y="6248400"/>
            <a:ext cx="1371600" cy="409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3200" b="1" i="0" kern="1200" baseline="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b="1" i="0" kern="1200" baseline="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emf"/><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82EB90C4-893E-4BB4-B12D-BFA9097D0003}" type="slidenum">
              <a:rPr lang="en-US" smtClean="0">
                <a:latin typeface="Times New Roman" pitchFamily="18" charset="0"/>
              </a:rPr>
              <a:pPr/>
              <a:t>1</a:t>
            </a:fld>
            <a:endParaRPr lang="en-US" smtClean="0">
              <a:latin typeface="Times New Roman" pitchFamily="18" charset="0"/>
            </a:endParaRPr>
          </a:p>
        </p:txBody>
      </p:sp>
      <p:sp>
        <p:nvSpPr>
          <p:cNvPr id="6147" name="Rectangle 3"/>
          <p:cNvSpPr>
            <a:spLocks noGrp="1" noChangeArrowheads="1"/>
          </p:cNvSpPr>
          <p:nvPr>
            <p:ph idx="1"/>
          </p:nvPr>
        </p:nvSpPr>
        <p:spPr>
          <a:xfrm>
            <a:off x="2476500" y="457200"/>
            <a:ext cx="3251200" cy="563563"/>
          </a:xfrm>
        </p:spPr>
        <p:txBody>
          <a:bodyPr>
            <a:normAutofit fontScale="62500" lnSpcReduction="20000"/>
          </a:bodyPr>
          <a:lstStyle/>
          <a:p>
            <a:pPr algn="ctr" eaLnBrk="1" hangingPunct="1">
              <a:buFontTx/>
              <a:buNone/>
            </a:pPr>
            <a:r>
              <a:rPr lang="en-US" b="1" smtClean="0">
                <a:solidFill>
                  <a:schemeClr val="bg1"/>
                </a:solidFill>
                <a:latin typeface="Times New Roman" pitchFamily="18" charset="0"/>
              </a:rPr>
              <a:t>ESMD Senior Design Project</a:t>
            </a:r>
          </a:p>
        </p:txBody>
      </p:sp>
      <p:pic>
        <p:nvPicPr>
          <p:cNvPr id="6148" name="Picture 25" descr="NASA insigniaCMYK"/>
          <p:cNvPicPr preferRelativeResize="0">
            <a:picLocks noChangeAspect="1" noChangeArrowheads="1"/>
          </p:cNvPicPr>
          <p:nvPr/>
        </p:nvPicPr>
        <p:blipFill>
          <a:blip r:embed="rId3" cstate="print"/>
          <a:srcRect/>
          <a:stretch>
            <a:fillRect/>
          </a:stretch>
        </p:blipFill>
        <p:spPr bwMode="auto">
          <a:xfrm>
            <a:off x="7913688" y="287338"/>
            <a:ext cx="931862" cy="746125"/>
          </a:xfrm>
          <a:prstGeom prst="rect">
            <a:avLst/>
          </a:prstGeom>
          <a:noFill/>
          <a:ln w="9525">
            <a:noFill/>
            <a:miter lim="800000"/>
            <a:headEnd/>
            <a:tailEnd/>
          </a:ln>
        </p:spPr>
      </p:pic>
      <p:sp>
        <p:nvSpPr>
          <p:cNvPr id="6149" name="Text Box 13"/>
          <p:cNvSpPr txBox="1">
            <a:spLocks noChangeArrowheads="1"/>
          </p:cNvSpPr>
          <p:nvPr/>
        </p:nvSpPr>
        <p:spPr bwMode="auto">
          <a:xfrm>
            <a:off x="5408613" y="520700"/>
            <a:ext cx="2136775" cy="336550"/>
          </a:xfrm>
          <a:prstGeom prst="rect">
            <a:avLst/>
          </a:prstGeom>
          <a:noFill/>
          <a:ln w="9525">
            <a:noFill/>
            <a:miter lim="800000"/>
            <a:headEnd/>
            <a:tailEnd/>
          </a:ln>
        </p:spPr>
        <p:txBody>
          <a:bodyPr>
            <a:spAutoFit/>
          </a:bodyPr>
          <a:lstStyle/>
          <a:p>
            <a:pPr algn="r" eaLnBrk="0" hangingPunct="0"/>
            <a:r>
              <a:rPr lang="en-US" sz="800">
                <a:solidFill>
                  <a:schemeClr val="bg1"/>
                </a:solidFill>
                <a:latin typeface="Helvetica" pitchFamily="8" charset="0"/>
                <a:cs typeface="Arial" pitchFamily="34" charset="0"/>
              </a:rPr>
              <a:t>National Aeronautics and</a:t>
            </a:r>
          </a:p>
          <a:p>
            <a:pPr algn="r" eaLnBrk="0" hangingPunct="0"/>
            <a:r>
              <a:rPr lang="en-US" sz="800">
                <a:solidFill>
                  <a:schemeClr val="bg1"/>
                </a:solidFill>
                <a:latin typeface="Helvetica" pitchFamily="8" charset="0"/>
                <a:cs typeface="Arial" pitchFamily="34" charset="0"/>
              </a:rPr>
              <a:t> Space Administration</a:t>
            </a:r>
          </a:p>
        </p:txBody>
      </p:sp>
      <p:cxnSp>
        <p:nvCxnSpPr>
          <p:cNvPr id="7" name="Straight Connector 6"/>
          <p:cNvCxnSpPr/>
          <p:nvPr/>
        </p:nvCxnSpPr>
        <p:spPr>
          <a:xfrm rot="16200000" flipV="1">
            <a:off x="7319963" y="658813"/>
            <a:ext cx="746125" cy="3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51" name="Rectangle 7"/>
          <p:cNvSpPr>
            <a:spLocks noChangeArrowheads="1"/>
          </p:cNvSpPr>
          <p:nvPr/>
        </p:nvSpPr>
        <p:spPr bwMode="auto">
          <a:xfrm>
            <a:off x="6196013" y="5813425"/>
            <a:ext cx="2676525" cy="858838"/>
          </a:xfrm>
          <a:prstGeom prst="rect">
            <a:avLst/>
          </a:prstGeom>
          <a:solidFill>
            <a:schemeClr val="bg1"/>
          </a:solidFill>
          <a:ln w="9525">
            <a:noFill/>
            <a:miter lim="800000"/>
            <a:headEnd/>
            <a:tailEnd/>
          </a:ln>
        </p:spPr>
        <p:txBody>
          <a:bodyPr wrap="none" anchor="ctr"/>
          <a:lstStyle/>
          <a:p>
            <a:pPr algn="ctr"/>
            <a:endParaRPr lang="en-US">
              <a:solidFill>
                <a:schemeClr val="bg1"/>
              </a:solidFill>
            </a:endParaRPr>
          </a:p>
        </p:txBody>
      </p:sp>
      <p:sp>
        <p:nvSpPr>
          <p:cNvPr id="6152" name="Rectangle 8"/>
          <p:cNvSpPr>
            <a:spLocks noChangeArrowheads="1"/>
          </p:cNvSpPr>
          <p:nvPr/>
        </p:nvSpPr>
        <p:spPr bwMode="auto">
          <a:xfrm>
            <a:off x="1849438" y="1938338"/>
            <a:ext cx="6784975"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Systems Engineering II: Design Tools</a:t>
            </a:r>
            <a:endParaRPr lang="en-US" sz="2800">
              <a:latin typeface="Times New Roman" pitchFamily="18" charset="0"/>
              <a:cs typeface="Times New Roman" pitchFamily="18" charset="0"/>
            </a:endParaRPr>
          </a:p>
        </p:txBody>
      </p:sp>
      <p:sp>
        <p:nvSpPr>
          <p:cNvPr id="6153" name="TextBox 10"/>
          <p:cNvSpPr txBox="1">
            <a:spLocks noChangeArrowheads="1"/>
          </p:cNvSpPr>
          <p:nvPr/>
        </p:nvSpPr>
        <p:spPr bwMode="auto">
          <a:xfrm>
            <a:off x="1771650" y="2713038"/>
            <a:ext cx="4387850" cy="1016000"/>
          </a:xfrm>
          <a:prstGeom prst="rect">
            <a:avLst/>
          </a:prstGeom>
          <a:noFill/>
          <a:ln w="9525">
            <a:noFill/>
            <a:miter lim="800000"/>
            <a:headEnd/>
            <a:tailEnd/>
          </a:ln>
        </p:spPr>
        <p:txBody>
          <a:bodyPr wrap="none">
            <a:spAutoFit/>
          </a:bodyPr>
          <a:lstStyle/>
          <a:p>
            <a:pPr algn="ctr"/>
            <a:r>
              <a:rPr lang="en-US" b="1">
                <a:latin typeface="Times New Roman" pitchFamily="18" charset="0"/>
                <a:cs typeface="Times New Roman" pitchFamily="18" charset="0"/>
              </a:rPr>
              <a:t>Sellers: Chapters 11, 15 </a:t>
            </a:r>
            <a:r>
              <a:rPr lang="en-US">
                <a:latin typeface="Times New Roman" pitchFamily="18" charset="0"/>
                <a:cs typeface="Times New Roman" pitchFamily="18" charset="0"/>
              </a:rPr>
              <a:t>+ </a:t>
            </a:r>
            <a:r>
              <a:rPr lang="en-US" sz="1800">
                <a:latin typeface="Times New Roman" pitchFamily="18" charset="0"/>
                <a:cs typeface="Times New Roman" pitchFamily="18" charset="0"/>
              </a:rPr>
              <a:t>Material</a:t>
            </a:r>
          </a:p>
          <a:p>
            <a:pPr algn="ctr"/>
            <a:r>
              <a:rPr lang="en-US" sz="1800">
                <a:latin typeface="Times New Roman" pitchFamily="18" charset="0"/>
                <a:cs typeface="Times New Roman" pitchFamily="18" charset="0"/>
              </a:rPr>
              <a:t>From Auburn University Lunar Excavator</a:t>
            </a:r>
          </a:p>
          <a:p>
            <a:pPr algn="ctr"/>
            <a:r>
              <a:rPr lang="en-US" sz="1800">
                <a:latin typeface="Times New Roman" pitchFamily="18" charset="0"/>
                <a:cs typeface="Times New Roman" pitchFamily="18" charset="0"/>
              </a:rPr>
              <a:t>Design Course, Courtesy of David Beale</a:t>
            </a:r>
          </a:p>
        </p:txBody>
      </p:sp>
      <p:sp>
        <p:nvSpPr>
          <p:cNvPr id="6154" name="Rectangle 11"/>
          <p:cNvSpPr>
            <a:spLocks noChangeArrowheads="1"/>
          </p:cNvSpPr>
          <p:nvPr/>
        </p:nvSpPr>
        <p:spPr bwMode="auto">
          <a:xfrm>
            <a:off x="1622425" y="4313238"/>
            <a:ext cx="5499100" cy="977900"/>
          </a:xfrm>
          <a:prstGeom prst="rect">
            <a:avLst/>
          </a:prstGeom>
          <a:noFill/>
          <a:ln w="9525">
            <a:noFill/>
            <a:miter lim="800000"/>
            <a:headEnd/>
            <a:tailEnd/>
          </a:ln>
        </p:spPr>
        <p:txBody>
          <a:bodyPr>
            <a:spAutoFit/>
          </a:bodyPr>
          <a:lstStyle/>
          <a:p>
            <a:pPr algn="ctr">
              <a:lnSpc>
                <a:spcPct val="80000"/>
              </a:lnSpc>
            </a:pPr>
            <a:r>
              <a:rPr lang="en-US" b="1">
                <a:latin typeface="Times New Roman" pitchFamily="18" charset="0"/>
                <a:cs typeface="Times New Roman" pitchFamily="18" charset="0"/>
              </a:rPr>
              <a:t>This section provides examples of systems engineering tools which may be needed during the design process.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917575"/>
          </a:xfrm>
        </p:spPr>
        <p:txBody>
          <a:bodyPr/>
          <a:lstStyle/>
          <a:p>
            <a:r>
              <a:rPr lang="en-US" sz="2400" dirty="0" smtClean="0">
                <a:solidFill>
                  <a:schemeClr val="tx1">
                    <a:lumMod val="85000"/>
                    <a:lumOff val="15000"/>
                  </a:schemeClr>
                </a:solidFill>
                <a:latin typeface="Times New Roman" pitchFamily="18" charset="0"/>
                <a:cs typeface="Times New Roman" pitchFamily="18" charset="0"/>
              </a:rPr>
              <a:t>USU Chimaera WBS, 2008-2009 </a:t>
            </a:r>
            <a:r>
              <a:rPr lang="en-US" sz="1200" dirty="0" smtClean="0">
                <a:solidFill>
                  <a:schemeClr val="tx1">
                    <a:lumMod val="85000"/>
                    <a:lumOff val="15000"/>
                  </a:schemeClr>
                </a:solidFill>
                <a:latin typeface="Times New Roman" pitchFamily="18" charset="0"/>
                <a:cs typeface="Times New Roman" pitchFamily="18" charset="0"/>
              </a:rPr>
              <a:t>(2)</a:t>
            </a:r>
          </a:p>
        </p:txBody>
      </p:sp>
      <p:sp>
        <p:nvSpPr>
          <p:cNvPr id="14339"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A1C58472-0885-40C0-9201-74C59DB80209}" type="slidenum">
              <a:rPr lang="en-US" smtClean="0">
                <a:latin typeface="Times New Roman" pitchFamily="18" charset="0"/>
              </a:rPr>
              <a:pPr/>
              <a:t>10</a:t>
            </a:fld>
            <a:endParaRPr lang="en-US" smtClean="0">
              <a:latin typeface="Times New Roman" pitchFamily="18" charset="0"/>
            </a:endParaRPr>
          </a:p>
        </p:txBody>
      </p:sp>
      <p:pic>
        <p:nvPicPr>
          <p:cNvPr id="14340" name="Picture 5" descr="fig10.JPG"/>
          <p:cNvPicPr>
            <a:picLocks noChangeAspect="1"/>
          </p:cNvPicPr>
          <p:nvPr/>
        </p:nvPicPr>
        <p:blipFill>
          <a:blip r:embed="rId2" cstate="print"/>
          <a:srcRect/>
          <a:stretch>
            <a:fillRect/>
          </a:stretch>
        </p:blipFill>
        <p:spPr bwMode="auto">
          <a:xfrm>
            <a:off x="1447800" y="990600"/>
            <a:ext cx="6519862" cy="5635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4013" y="285750"/>
            <a:ext cx="8229600" cy="704850"/>
          </a:xfrm>
        </p:spPr>
        <p:txBody>
          <a:bodyPr/>
          <a:lstStyle/>
          <a:p>
            <a:pPr>
              <a:lnSpc>
                <a:spcPct val="50000"/>
              </a:lnSpc>
            </a:pPr>
            <a:r>
              <a:rPr lang="en-US" sz="3200" dirty="0" smtClean="0">
                <a:solidFill>
                  <a:schemeClr val="tx1">
                    <a:lumMod val="85000"/>
                    <a:lumOff val="15000"/>
                  </a:schemeClr>
                </a:solidFill>
                <a:latin typeface="Times New Roman" pitchFamily="18" charset="0"/>
                <a:cs typeface="Times New Roman" pitchFamily="18" charset="0"/>
              </a:rPr>
              <a:t>Gantt Chart</a:t>
            </a:r>
          </a:p>
        </p:txBody>
      </p:sp>
      <p:pic>
        <p:nvPicPr>
          <p:cNvPr id="15363" name="Picture 4"/>
          <p:cNvPicPr>
            <a:picLocks noGrp="1" noChangeAspect="1" noChangeArrowheads="1"/>
          </p:cNvPicPr>
          <p:nvPr>
            <p:ph idx="1"/>
          </p:nvPr>
        </p:nvPicPr>
        <p:blipFill>
          <a:blip r:embed="rId2" cstate="print"/>
          <a:srcRect l="12001" t="18503" r="26816" b="14252"/>
          <a:stretch>
            <a:fillRect/>
          </a:stretch>
        </p:blipFill>
        <p:spPr>
          <a:xfrm>
            <a:off x="206374" y="1744898"/>
            <a:ext cx="7947025" cy="4813066"/>
          </a:xfrm>
          <a:noFill/>
        </p:spPr>
      </p:pic>
      <p:sp>
        <p:nvSpPr>
          <p:cNvPr id="15364" name="Rectangle 3"/>
          <p:cNvSpPr>
            <a:spLocks noChangeArrowheads="1"/>
          </p:cNvSpPr>
          <p:nvPr/>
        </p:nvSpPr>
        <p:spPr bwMode="auto">
          <a:xfrm>
            <a:off x="609600" y="838200"/>
            <a:ext cx="8139112" cy="830263"/>
          </a:xfrm>
          <a:prstGeom prst="rect">
            <a:avLst/>
          </a:prstGeom>
          <a:noFill/>
          <a:ln w="9525">
            <a:noFill/>
            <a:miter lim="800000"/>
            <a:headEnd/>
            <a:tailEnd/>
          </a:ln>
        </p:spPr>
        <p:txBody>
          <a:bodyPr>
            <a:spAutoFit/>
          </a:bodyPr>
          <a:lstStyle/>
          <a:p>
            <a:r>
              <a:rPr lang="en-US" b="1" i="1" dirty="0">
                <a:latin typeface="Times New Roman" pitchFamily="18" charset="0"/>
                <a:cs typeface="Times New Roman" pitchFamily="18" charset="0"/>
              </a:rPr>
              <a:t>Bar chart that can be used to allot time to tasks, schedule reviews, and date milestones .. Complements WBS</a:t>
            </a:r>
          </a:p>
        </p:txBody>
      </p:sp>
      <p:sp>
        <p:nvSpPr>
          <p:cNvPr id="15365" name="TextBox 4"/>
          <p:cNvSpPr txBox="1">
            <a:spLocks noChangeArrowheads="1"/>
          </p:cNvSpPr>
          <p:nvPr/>
        </p:nvSpPr>
        <p:spPr bwMode="auto">
          <a:xfrm>
            <a:off x="7162800" y="2514600"/>
            <a:ext cx="1470025" cy="1200150"/>
          </a:xfrm>
          <a:prstGeom prst="rect">
            <a:avLst/>
          </a:prstGeom>
          <a:solidFill>
            <a:schemeClr val="bg1"/>
          </a:solidFill>
          <a:ln w="9525">
            <a:noFill/>
            <a:miter lim="800000"/>
            <a:headEnd/>
            <a:tailEnd/>
          </a:ln>
        </p:spPr>
        <p:txBody>
          <a:bodyPr>
            <a:spAutoFit/>
          </a:bodyPr>
          <a:lstStyle/>
          <a:p>
            <a:r>
              <a:rPr lang="en-US" b="1" dirty="0">
                <a:latin typeface="Times New Roman" pitchFamily="18" charset="0"/>
                <a:cs typeface="Times New Roman" pitchFamily="18" charset="0"/>
              </a:rPr>
              <a:t>Microsoft Project</a:t>
            </a:r>
          </a:p>
          <a:p>
            <a:r>
              <a:rPr lang="en-US" b="1" dirty="0">
                <a:latin typeface="Times New Roman" pitchFamily="18" charset="0"/>
                <a:cs typeface="Times New Roman" pitchFamily="18" charset="0"/>
              </a:rPr>
              <a:t>Chart</a:t>
            </a:r>
          </a:p>
        </p:txBody>
      </p:sp>
      <p:sp>
        <p:nvSpPr>
          <p:cNvPr id="15366"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2DD0E990-1D48-4C0B-82D7-C05A85FA7E07}"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639762"/>
          </a:xfrm>
        </p:spPr>
        <p:txBody>
          <a:bodyPr/>
          <a:lstStyle/>
          <a:p>
            <a:r>
              <a:rPr lang="en-US" sz="3200" dirty="0" smtClean="0">
                <a:solidFill>
                  <a:schemeClr val="bg1"/>
                </a:solidFill>
                <a:latin typeface="Times New Roman" pitchFamily="18" charset="0"/>
                <a:cs typeface="Times New Roman" pitchFamily="18" charset="0"/>
              </a:rPr>
              <a:t>Gantt Chart </a:t>
            </a:r>
            <a:r>
              <a:rPr lang="en-US" sz="1600" dirty="0" smtClean="0">
                <a:solidFill>
                  <a:schemeClr val="bg1"/>
                </a:solidFill>
                <a:latin typeface="Times New Roman" pitchFamily="18" charset="0"/>
                <a:cs typeface="Times New Roman" pitchFamily="18" charset="0"/>
              </a:rPr>
              <a:t>(2)</a:t>
            </a:r>
          </a:p>
        </p:txBody>
      </p:sp>
      <p:pic>
        <p:nvPicPr>
          <p:cNvPr id="16387" name="Picture 5"/>
          <p:cNvPicPr>
            <a:picLocks noGrp="1" noChangeAspect="1" noChangeArrowheads="1"/>
          </p:cNvPicPr>
          <p:nvPr>
            <p:ph idx="1"/>
          </p:nvPr>
        </p:nvPicPr>
        <p:blipFill>
          <a:blip r:embed="rId2" cstate="print"/>
          <a:srcRect r="2325" b="25018"/>
          <a:stretch>
            <a:fillRect/>
          </a:stretch>
        </p:blipFill>
        <p:spPr>
          <a:xfrm>
            <a:off x="228599" y="762000"/>
            <a:ext cx="8796235" cy="5522912"/>
          </a:xfrm>
          <a:noFill/>
        </p:spPr>
      </p:pic>
      <p:sp>
        <p:nvSpPr>
          <p:cNvPr id="16388" name="Rectangle 3"/>
          <p:cNvSpPr>
            <a:spLocks noChangeArrowheads="1"/>
          </p:cNvSpPr>
          <p:nvPr/>
        </p:nvSpPr>
        <p:spPr bwMode="auto">
          <a:xfrm>
            <a:off x="2590800" y="304800"/>
            <a:ext cx="3322637" cy="369887"/>
          </a:xfrm>
          <a:prstGeom prst="rect">
            <a:avLst/>
          </a:prstGeom>
          <a:noFill/>
          <a:ln w="9525">
            <a:noFill/>
            <a:miter lim="800000"/>
            <a:headEnd/>
            <a:tailEnd/>
          </a:ln>
        </p:spPr>
        <p:txBody>
          <a:bodyPr wrap="none">
            <a:spAutoFit/>
          </a:bodyPr>
          <a:lstStyle/>
          <a:p>
            <a:r>
              <a:rPr lang="en-US" sz="1800" b="1" dirty="0">
                <a:solidFill>
                  <a:srgbClr val="FF0000"/>
                </a:solidFill>
                <a:latin typeface="Times New Roman" pitchFamily="18" charset="0"/>
                <a:cs typeface="Times New Roman" pitchFamily="18" charset="0"/>
              </a:rPr>
              <a:t>Microsoft EXCEL Gantt  Chart</a:t>
            </a:r>
            <a:endParaRPr lang="en-US" sz="1800" b="1" dirty="0">
              <a:solidFill>
                <a:srgbClr val="FF0000"/>
              </a:solidFill>
            </a:endParaRPr>
          </a:p>
        </p:txBody>
      </p:sp>
      <p:sp>
        <p:nvSpPr>
          <p:cNvPr id="16389" name="Slide Number Placeholder 4"/>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C5E4C638-7D50-48DC-8619-D0E44F8816AC}"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Design Reference Mission (DRM)</a:t>
            </a:r>
          </a:p>
        </p:txBody>
      </p:sp>
      <p:sp>
        <p:nvSpPr>
          <p:cNvPr id="1741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78DE496B-AB7A-4A45-8437-6271CC0CD513}" type="slidenum">
              <a:rPr lang="en-US" smtClean="0">
                <a:latin typeface="Times New Roman" pitchFamily="18" charset="0"/>
              </a:rPr>
              <a:pPr/>
              <a:t>13</a:t>
            </a:fld>
            <a:endParaRPr lang="en-US" smtClean="0">
              <a:latin typeface="Times New Roman" pitchFamily="18" charset="0"/>
            </a:endParaRPr>
          </a:p>
        </p:txBody>
      </p:sp>
      <p:sp>
        <p:nvSpPr>
          <p:cNvPr id="17412" name="TextBox 4"/>
          <p:cNvSpPr txBox="1">
            <a:spLocks noChangeArrowheads="1"/>
          </p:cNvSpPr>
          <p:nvPr/>
        </p:nvSpPr>
        <p:spPr bwMode="auto">
          <a:xfrm>
            <a:off x="381000" y="1219200"/>
            <a:ext cx="8156575" cy="3846513"/>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One of the key enemies of a successful program is “mission creep”</a:t>
            </a:r>
          </a:p>
          <a:p>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That is a mission that continually adds requirements or changes direction</a:t>
            </a:r>
          </a:p>
          <a:p>
            <a:r>
              <a:rPr lang="en-US" sz="2000" dirty="0">
                <a:latin typeface="Times New Roman" pitchFamily="18" charset="0"/>
                <a:cs typeface="Times New Roman" pitchFamily="18" charset="0"/>
              </a:rPr>
              <a:t> - Mission creep more of ten not leads to a program “stalling” or collapsing   altogether</a:t>
            </a:r>
          </a:p>
          <a:p>
            <a:endParaRPr lang="en-US" sz="2000" dirty="0">
              <a:latin typeface="Times New Roman" pitchFamily="18" charset="0"/>
              <a:cs typeface="Times New Roman" pitchFamily="18" charset="0"/>
            </a:endParaRPr>
          </a:p>
          <a:p>
            <a:r>
              <a:rPr lang="en-US" b="1" dirty="0">
                <a:latin typeface="Times New Roman" pitchFamily="18" charset="0"/>
                <a:cs typeface="Times New Roman" pitchFamily="18" charset="0"/>
              </a:rPr>
              <a:t>A tried and true way to keep a program on track is to design to a well defined mission: A “Design Reference Mission” (DRM)</a:t>
            </a:r>
          </a:p>
          <a:p>
            <a:r>
              <a:rPr lang="en-US" sz="2000" dirty="0">
                <a:latin typeface="Times New Roman" pitchFamily="18" charset="0"/>
                <a:cs typeface="Times New Roman" pitchFamily="18" charset="0"/>
              </a:rPr>
              <a:t> - DRM accomplishes top-level program requirements, but limits scope of design, and restricts unnecessary requirement growth</a:t>
            </a:r>
          </a:p>
        </p:txBody>
      </p:sp>
      <p:sp>
        <p:nvSpPr>
          <p:cNvPr id="5" name="TextBox 4"/>
          <p:cNvSpPr txBox="1"/>
          <p:nvPr/>
        </p:nvSpPr>
        <p:spPr>
          <a:xfrm>
            <a:off x="533400" y="4191000"/>
            <a:ext cx="7954485" cy="646331"/>
          </a:xfrm>
          <a:prstGeom prst="rect">
            <a:avLst/>
          </a:prstGeom>
          <a:noFill/>
        </p:spPr>
        <p:txBody>
          <a:bodyPr wrap="none" rtlCol="0">
            <a:spAutoFit/>
          </a:bodyPr>
          <a:lstStyle/>
          <a:p>
            <a:r>
              <a:rPr lang="en-US" b="1" dirty="0" smtClean="0">
                <a:solidFill>
                  <a:schemeClr val="tx1">
                    <a:lumMod val="85000"/>
                    <a:lumOff val="15000"/>
                  </a:schemeClr>
                </a:solidFill>
                <a:latin typeface="Times New Roman" pitchFamily="18" charset="0"/>
                <a:cs typeface="Times New Roman" pitchFamily="18" charset="0"/>
              </a:rPr>
              <a:t>USLI Sets a lot of the design reference for us .. But not entirely .. We define our</a:t>
            </a:r>
          </a:p>
          <a:p>
            <a:r>
              <a:rPr lang="en-US" b="1" dirty="0" smtClean="0">
                <a:solidFill>
                  <a:schemeClr val="tx1">
                    <a:lumMod val="85000"/>
                    <a:lumOff val="15000"/>
                  </a:schemeClr>
                </a:solidFill>
                <a:latin typeface="Times New Roman" pitchFamily="18" charset="0"/>
                <a:cs typeface="Times New Roman" pitchFamily="18" charset="0"/>
              </a:rPr>
              <a:t>Science mission… </a:t>
            </a:r>
            <a:endParaRPr lang="en-US" b="1" dirty="0">
              <a:solidFill>
                <a:schemeClr val="tx1">
                  <a:lumMod val="85000"/>
                  <a:lumOff val="15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Design Reference Mission (DRM) </a:t>
            </a:r>
            <a:r>
              <a:rPr lang="en-US" sz="1600" dirty="0" smtClean="0">
                <a:solidFill>
                  <a:schemeClr val="tx1">
                    <a:lumMod val="85000"/>
                    <a:lumOff val="15000"/>
                  </a:schemeClr>
                </a:solidFill>
                <a:latin typeface="Times New Roman" pitchFamily="18" charset="0"/>
                <a:cs typeface="Times New Roman" pitchFamily="18" charset="0"/>
              </a:rPr>
              <a:t>(2)</a:t>
            </a:r>
          </a:p>
        </p:txBody>
      </p:sp>
      <p:sp>
        <p:nvSpPr>
          <p:cNvPr id="1843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6D2FB68E-BED7-4802-942D-97AADF9BC6DA}" type="slidenum">
              <a:rPr lang="en-US" smtClean="0">
                <a:latin typeface="Times New Roman" pitchFamily="18" charset="0"/>
              </a:rPr>
              <a:pPr/>
              <a:t>14</a:t>
            </a:fld>
            <a:endParaRPr lang="en-US" smtClean="0">
              <a:latin typeface="Times New Roman" pitchFamily="18" charset="0"/>
            </a:endParaRPr>
          </a:p>
        </p:txBody>
      </p:sp>
      <p:sp>
        <p:nvSpPr>
          <p:cNvPr id="18436" name="TextBox 4"/>
          <p:cNvSpPr txBox="1">
            <a:spLocks noChangeArrowheads="1"/>
          </p:cNvSpPr>
          <p:nvPr/>
        </p:nvSpPr>
        <p:spPr bwMode="auto">
          <a:xfrm>
            <a:off x="304800" y="1295400"/>
            <a:ext cx="8534400" cy="4247317"/>
          </a:xfrm>
          <a:prstGeom prst="rect">
            <a:avLst/>
          </a:prstGeom>
          <a:noFill/>
          <a:ln w="9525">
            <a:noFill/>
            <a:miter lim="800000"/>
            <a:headEnd/>
            <a:tailEnd/>
          </a:ln>
        </p:spPr>
        <p:txBody>
          <a:bodyPr wrap="square">
            <a:spAutoFit/>
          </a:bodyPr>
          <a:lstStyle/>
          <a:p>
            <a:r>
              <a:rPr lang="en-US" sz="1800" b="1" dirty="0">
                <a:latin typeface="Times New Roman" pitchFamily="18" charset="0"/>
                <a:cs typeface="Times New Roman" pitchFamily="18" charset="0"/>
              </a:rPr>
              <a:t>Step1: </a:t>
            </a:r>
            <a:r>
              <a:rPr lang="en-US" sz="1800" dirty="0">
                <a:latin typeface="Times New Roman" pitchFamily="18" charset="0"/>
                <a:cs typeface="Times New Roman" pitchFamily="18" charset="0"/>
              </a:rPr>
              <a:t>Define 2 (primary and secondary) Key mission objectives</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Step 2: </a:t>
            </a:r>
            <a:r>
              <a:rPr lang="en-US" sz="1800" dirty="0">
                <a:latin typeface="Times New Roman" pitchFamily="18" charset="0"/>
                <a:cs typeface="Times New Roman" pitchFamily="18" charset="0"/>
              </a:rPr>
              <a:t>Develop a mission strategy</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Step 3: </a:t>
            </a:r>
            <a:r>
              <a:rPr lang="en-US" sz="1800" dirty="0">
                <a:latin typeface="Times New Roman" pitchFamily="18" charset="0"/>
                <a:cs typeface="Times New Roman" pitchFamily="18" charset="0"/>
              </a:rPr>
              <a:t>Define phased operations and tasks</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Step 4: </a:t>
            </a:r>
            <a:r>
              <a:rPr lang="en-US" sz="1800" dirty="0">
                <a:latin typeface="Times New Roman" pitchFamily="18" charset="0"/>
                <a:cs typeface="Times New Roman" pitchFamily="18" charset="0"/>
              </a:rPr>
              <a:t>Bound the mission operating environment.</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Step 5: </a:t>
            </a:r>
            <a:r>
              <a:rPr lang="en-US" sz="1800" dirty="0">
                <a:latin typeface="Times New Roman" pitchFamily="18" charset="0"/>
                <a:cs typeface="Times New Roman" pitchFamily="18" charset="0"/>
              </a:rPr>
              <a:t>Identify desired outcomes</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Step 6: </a:t>
            </a:r>
            <a:r>
              <a:rPr lang="en-US" sz="1800" dirty="0">
                <a:latin typeface="Times New Roman" pitchFamily="18" charset="0"/>
                <a:cs typeface="Times New Roman" pitchFamily="18" charset="0"/>
              </a:rPr>
              <a:t>Identify available resources and Sustainability</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Step 7: </a:t>
            </a:r>
            <a:r>
              <a:rPr lang="en-US" sz="1800" dirty="0">
                <a:latin typeface="Times New Roman" pitchFamily="18" charset="0"/>
                <a:cs typeface="Times New Roman" pitchFamily="18" charset="0"/>
              </a:rPr>
              <a:t>Assess and develop plan for mitigating mission risk</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Step 8: </a:t>
            </a:r>
            <a:r>
              <a:rPr lang="en-US" sz="1800" dirty="0">
                <a:latin typeface="Times New Roman" pitchFamily="18" charset="0"/>
                <a:cs typeface="Times New Roman" pitchFamily="18" charset="0"/>
              </a:rPr>
              <a:t>Create a Mission Timeline Event and Concept of Operations</a:t>
            </a:r>
            <a:endParaRPr lang="en-US"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685800"/>
            <a:ext cx="8229600" cy="1143000"/>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Design Reference Mission (DRM) </a:t>
            </a:r>
            <a:r>
              <a:rPr lang="en-US" sz="1600" dirty="0" smtClean="0">
                <a:solidFill>
                  <a:schemeClr val="tx1">
                    <a:lumMod val="85000"/>
                    <a:lumOff val="15000"/>
                  </a:schemeClr>
                </a:solidFill>
                <a:latin typeface="Times New Roman" pitchFamily="18" charset="0"/>
                <a:cs typeface="Times New Roman" pitchFamily="18" charset="0"/>
              </a:rPr>
              <a:t>(3)</a:t>
            </a:r>
          </a:p>
        </p:txBody>
      </p:sp>
      <p:sp>
        <p:nvSpPr>
          <p:cNvPr id="19459"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E6830A27-547A-4EA1-A503-0EA4F6723C2C}" type="slidenum">
              <a:rPr lang="en-US" smtClean="0">
                <a:latin typeface="Times New Roman" pitchFamily="18" charset="0"/>
              </a:rPr>
              <a:pPr/>
              <a:t>15</a:t>
            </a:fld>
            <a:endParaRPr lang="en-US" smtClean="0">
              <a:latin typeface="Times New Roman" pitchFamily="18" charset="0"/>
            </a:endParaRPr>
          </a:p>
        </p:txBody>
      </p:sp>
      <p:sp>
        <p:nvSpPr>
          <p:cNvPr id="19460" name="TextBox 4"/>
          <p:cNvSpPr txBox="1">
            <a:spLocks noChangeArrowheads="1"/>
          </p:cNvSpPr>
          <p:nvPr/>
        </p:nvSpPr>
        <p:spPr bwMode="auto">
          <a:xfrm>
            <a:off x="298450" y="2046288"/>
            <a:ext cx="8156575" cy="3694112"/>
          </a:xfrm>
          <a:prstGeom prst="rect">
            <a:avLst/>
          </a:prstGeom>
          <a:noFill/>
          <a:ln w="9525">
            <a:noFill/>
            <a:miter lim="800000"/>
            <a:headEnd/>
            <a:tailEnd/>
          </a:ln>
        </p:spPr>
        <p:txBody>
          <a:bodyPr>
            <a:spAutoFit/>
          </a:bodyPr>
          <a:lstStyle/>
          <a:p>
            <a:r>
              <a:rPr lang="en-US" sz="1800">
                <a:latin typeface="Times New Roman" pitchFamily="18" charset="0"/>
                <a:cs typeface="Times New Roman" pitchFamily="18" charset="0"/>
              </a:rPr>
              <a:t>A </a:t>
            </a:r>
            <a:r>
              <a:rPr lang="en-US" sz="1800" i="1">
                <a:latin typeface="Times New Roman" pitchFamily="18" charset="0"/>
                <a:cs typeface="Times New Roman" pitchFamily="18" charset="0"/>
              </a:rPr>
              <a:t>DRM</a:t>
            </a:r>
            <a:r>
              <a:rPr lang="en-US" sz="1800">
                <a:latin typeface="Times New Roman" pitchFamily="18" charset="0"/>
                <a:cs typeface="Times New Roman" pitchFamily="18" charset="0"/>
              </a:rPr>
              <a:t> begins with a point of </a:t>
            </a:r>
            <a:r>
              <a:rPr lang="en-US" sz="1800" i="1">
                <a:latin typeface="Times New Roman" pitchFamily="18" charset="0"/>
                <a:cs typeface="Times New Roman" pitchFamily="18" charset="0"/>
              </a:rPr>
              <a:t>origination</a:t>
            </a:r>
            <a:r>
              <a:rPr lang="en-US" sz="1800">
                <a:latin typeface="Times New Roman" pitchFamily="18" charset="0"/>
                <a:cs typeface="Times New Roman" pitchFamily="18" charset="0"/>
              </a:rPr>
              <a:t> and terminates with a point of </a:t>
            </a:r>
            <a:r>
              <a:rPr lang="en-US" sz="1800" i="1">
                <a:latin typeface="Times New Roman" pitchFamily="18" charset="0"/>
                <a:cs typeface="Times New Roman" pitchFamily="18" charset="0"/>
              </a:rPr>
              <a:t>destination</a:t>
            </a:r>
            <a:r>
              <a:rPr lang="en-US" sz="1800">
                <a:latin typeface="Times New Roman" pitchFamily="18" charset="0"/>
                <a:cs typeface="Times New Roman" pitchFamily="18" charset="0"/>
              </a:rPr>
              <a:t>.</a:t>
            </a:r>
          </a:p>
          <a:p>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With the end to end boundaries specified, the DRM defines how the project gets from the point of </a:t>
            </a:r>
            <a:r>
              <a:rPr lang="en-US" sz="1800" i="1">
                <a:latin typeface="Times New Roman" pitchFamily="18" charset="0"/>
                <a:cs typeface="Times New Roman" pitchFamily="18" charset="0"/>
              </a:rPr>
              <a:t>origination</a:t>
            </a:r>
            <a:r>
              <a:rPr lang="en-US" sz="1800">
                <a:latin typeface="Times New Roman" pitchFamily="18" charset="0"/>
                <a:cs typeface="Times New Roman" pitchFamily="18" charset="0"/>
              </a:rPr>
              <a:t> to the point of </a:t>
            </a:r>
            <a:r>
              <a:rPr lang="en-US" sz="1800" i="1">
                <a:latin typeface="Times New Roman" pitchFamily="18" charset="0"/>
                <a:cs typeface="Times New Roman" pitchFamily="18" charset="0"/>
              </a:rPr>
              <a:t>destination</a:t>
            </a:r>
            <a:r>
              <a:rPr lang="en-US" sz="1800">
                <a:latin typeface="Times New Roman" pitchFamily="18" charset="0"/>
                <a:cs typeface="Times New Roman" pitchFamily="18" charset="0"/>
              </a:rPr>
              <a:t>. </a:t>
            </a:r>
          </a:p>
          <a:p>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The DRM strategy develops a mission profile that charts the progress through one or more staging or control points, called </a:t>
            </a:r>
            <a:r>
              <a:rPr lang="en-US" sz="1800" i="1">
                <a:latin typeface="Times New Roman" pitchFamily="18" charset="0"/>
                <a:cs typeface="Times New Roman" pitchFamily="18" charset="0"/>
              </a:rPr>
              <a:t>waypoints</a:t>
            </a:r>
            <a:r>
              <a:rPr lang="en-US" sz="1800">
                <a:latin typeface="Times New Roman" pitchFamily="18" charset="0"/>
                <a:cs typeface="Times New Roman" pitchFamily="18" charset="0"/>
              </a:rPr>
              <a:t>. </a:t>
            </a:r>
          </a:p>
          <a:p>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A </a:t>
            </a:r>
            <a:r>
              <a:rPr lang="en-US" sz="1800" i="1">
                <a:latin typeface="Times New Roman" pitchFamily="18" charset="0"/>
                <a:cs typeface="Times New Roman" pitchFamily="18" charset="0"/>
              </a:rPr>
              <a:t>waypoint</a:t>
            </a:r>
            <a:r>
              <a:rPr lang="en-US" sz="1800">
                <a:latin typeface="Times New Roman" pitchFamily="18" charset="0"/>
                <a:cs typeface="Times New Roman" pitchFamily="18" charset="0"/>
              </a:rPr>
              <a:t> represents a geographical location, a point in time, or objective to be accomplished as an </a:t>
            </a:r>
            <a:r>
              <a:rPr lang="en-US" sz="1800" i="1">
                <a:latin typeface="Times New Roman" pitchFamily="18" charset="0"/>
                <a:cs typeface="Times New Roman" pitchFamily="18" charset="0"/>
              </a:rPr>
              <a:t>interim step </a:t>
            </a:r>
            <a:r>
              <a:rPr lang="en-US" sz="1800">
                <a:latin typeface="Times New Roman" pitchFamily="18" charset="0"/>
                <a:cs typeface="Times New Roman" pitchFamily="18" charset="0"/>
              </a:rPr>
              <a:t>towards the </a:t>
            </a:r>
            <a:r>
              <a:rPr lang="en-US" sz="1800" i="1">
                <a:latin typeface="Times New Roman" pitchFamily="18" charset="0"/>
                <a:cs typeface="Times New Roman" pitchFamily="18" charset="0"/>
              </a:rPr>
              <a:t>final destina</a:t>
            </a:r>
            <a:r>
              <a:rPr lang="en-US" sz="1800">
                <a:latin typeface="Times New Roman" pitchFamily="18" charset="0"/>
                <a:cs typeface="Times New Roman" pitchFamily="18" charset="0"/>
              </a:rPr>
              <a:t>tion. </a:t>
            </a:r>
          </a:p>
          <a:p>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Each phase of operation is decomposed into one or more objectives focused on the roadmap to successfully reaching the final destination. </a:t>
            </a:r>
            <a:endParaRPr lang="en-US" sz="200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685800"/>
            <a:ext cx="8229600" cy="1143000"/>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Design Reference Mission (DRM) </a:t>
            </a:r>
            <a:r>
              <a:rPr lang="en-US" sz="1600" dirty="0" smtClean="0">
                <a:solidFill>
                  <a:schemeClr val="tx1">
                    <a:lumMod val="85000"/>
                    <a:lumOff val="15000"/>
                  </a:schemeClr>
                </a:solidFill>
                <a:latin typeface="Times New Roman" pitchFamily="18" charset="0"/>
                <a:cs typeface="Times New Roman" pitchFamily="18" charset="0"/>
              </a:rPr>
              <a:t>(4)</a:t>
            </a:r>
          </a:p>
        </p:txBody>
      </p:sp>
      <p:sp>
        <p:nvSpPr>
          <p:cNvPr id="20483"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FDAB8AAA-9972-45BD-B862-54B80A15FC3D}" type="slidenum">
              <a:rPr lang="en-US" smtClean="0">
                <a:latin typeface="Times New Roman" pitchFamily="18" charset="0"/>
              </a:rPr>
              <a:pPr/>
              <a:t>16</a:t>
            </a:fld>
            <a:endParaRPr lang="en-US" smtClean="0">
              <a:latin typeface="Times New Roman" pitchFamily="18" charset="0"/>
            </a:endParaRPr>
          </a:p>
        </p:txBody>
      </p:sp>
      <p:pic>
        <p:nvPicPr>
          <p:cNvPr id="20484" name="Picture 2"/>
          <p:cNvPicPr>
            <a:picLocks noChangeAspect="1" noChangeArrowheads="1"/>
          </p:cNvPicPr>
          <p:nvPr/>
        </p:nvPicPr>
        <p:blipFill>
          <a:blip r:embed="rId2" cstate="print"/>
          <a:srcRect/>
          <a:stretch>
            <a:fillRect/>
          </a:stretch>
        </p:blipFill>
        <p:spPr bwMode="auto">
          <a:xfrm>
            <a:off x="692150" y="2008188"/>
            <a:ext cx="7440613" cy="3835400"/>
          </a:xfrm>
          <a:prstGeom prst="rect">
            <a:avLst/>
          </a:prstGeom>
          <a:noFill/>
          <a:ln w="9525">
            <a:noFill/>
            <a:miter lim="800000"/>
            <a:headEnd/>
            <a:tailEnd/>
          </a:ln>
        </p:spPr>
      </p:pic>
      <p:sp>
        <p:nvSpPr>
          <p:cNvPr id="20485" name="TextBox 5"/>
          <p:cNvSpPr txBox="1">
            <a:spLocks noChangeArrowheads="1"/>
          </p:cNvSpPr>
          <p:nvPr/>
        </p:nvSpPr>
        <p:spPr bwMode="auto">
          <a:xfrm>
            <a:off x="1381125" y="5924550"/>
            <a:ext cx="5368925" cy="461963"/>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Developing a DRM Timeline or Roadmap</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1038" y="206375"/>
            <a:ext cx="8229600" cy="1143000"/>
          </a:xfrm>
        </p:spPr>
        <p:txBody>
          <a:bodyPr/>
          <a:lstStyle/>
          <a:p>
            <a:r>
              <a:rPr lang="en-US" sz="2800" dirty="0" smtClean="0">
                <a:solidFill>
                  <a:schemeClr val="tx1">
                    <a:lumMod val="85000"/>
                    <a:lumOff val="15000"/>
                  </a:schemeClr>
                </a:solidFill>
                <a:latin typeface="Times New Roman" pitchFamily="18" charset="0"/>
                <a:cs typeface="Times New Roman" pitchFamily="18" charset="0"/>
              </a:rPr>
              <a:t>Example DRM,  Apollo Lunar Landing</a:t>
            </a:r>
          </a:p>
        </p:txBody>
      </p:sp>
      <p:sp>
        <p:nvSpPr>
          <p:cNvPr id="21507"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6B91C8BA-BFF9-40A4-AAD4-5DA420382FC0}" type="slidenum">
              <a:rPr lang="en-US" smtClean="0">
                <a:latin typeface="Times New Roman" pitchFamily="18" charset="0"/>
              </a:rPr>
              <a:pPr/>
              <a:t>17</a:t>
            </a:fld>
            <a:endParaRPr lang="en-US" smtClean="0">
              <a:latin typeface="Times New Roman" pitchFamily="18" charset="0"/>
            </a:endParaRPr>
          </a:p>
        </p:txBody>
      </p:sp>
      <p:sp>
        <p:nvSpPr>
          <p:cNvPr id="21508" name="Rectangle 7"/>
          <p:cNvSpPr>
            <a:spLocks noChangeArrowheads="1"/>
          </p:cNvSpPr>
          <p:nvPr/>
        </p:nvSpPr>
        <p:spPr bwMode="auto">
          <a:xfrm>
            <a:off x="195263" y="6038850"/>
            <a:ext cx="8307387" cy="401638"/>
          </a:xfrm>
          <a:prstGeom prst="rect">
            <a:avLst/>
          </a:prstGeom>
          <a:noFill/>
          <a:ln w="9525">
            <a:noFill/>
            <a:miter lim="800000"/>
            <a:headEnd/>
            <a:tailEnd/>
          </a:ln>
        </p:spPr>
        <p:txBody>
          <a:bodyPr>
            <a:spAutoFit/>
          </a:bodyPr>
          <a:lstStyle/>
          <a:p>
            <a:r>
              <a:rPr lang="en-US" sz="1000">
                <a:latin typeface="Times New Roman" pitchFamily="18" charset="0"/>
                <a:cs typeface="Times New Roman" pitchFamily="18" charset="0"/>
              </a:rPr>
              <a:t>“Apollo Lunar Descent and Ascent Trajectories”, NASA technical memorandum, NASA TM X-58040, March 1970, presented to the AIAA 8th Aerospace Sciences Meeting, NY, NY, 19-21 January, 1970</a:t>
            </a:r>
          </a:p>
        </p:txBody>
      </p:sp>
      <p:sp>
        <p:nvSpPr>
          <p:cNvPr id="21509" name="TextBox 8"/>
          <p:cNvSpPr txBox="1">
            <a:spLocks noChangeArrowheads="1"/>
          </p:cNvSpPr>
          <p:nvPr/>
        </p:nvSpPr>
        <p:spPr bwMode="auto">
          <a:xfrm>
            <a:off x="146050" y="1871663"/>
            <a:ext cx="8793163" cy="4524375"/>
          </a:xfrm>
          <a:prstGeom prst="rect">
            <a:avLst/>
          </a:prstGeom>
          <a:noFill/>
          <a:ln w="9525">
            <a:noFill/>
            <a:miter lim="800000"/>
            <a:headEnd/>
            <a:tailEnd/>
          </a:ln>
        </p:spPr>
        <p:txBody>
          <a:bodyPr>
            <a:spAutoFit/>
          </a:bodyPr>
          <a:lstStyle/>
          <a:p>
            <a:r>
              <a:rPr lang="en-US" sz="1600">
                <a:latin typeface="Times New Roman" pitchFamily="18" charset="0"/>
                <a:cs typeface="Times New Roman" pitchFamily="18" charset="0"/>
              </a:rPr>
              <a:t>The Apollo LM powered descent trajectory design was established… </a:t>
            </a:r>
            <a:r>
              <a:rPr lang="en-US" sz="1600" i="1">
                <a:latin typeface="Times New Roman" pitchFamily="18" charset="0"/>
                <a:cs typeface="Times New Roman" pitchFamily="18" charset="0"/>
              </a:rPr>
              <a:t>as a 4 phase  maneuver… </a:t>
            </a:r>
          </a:p>
          <a:p>
            <a:endParaRPr lang="en-US" sz="1600">
              <a:latin typeface="Times New Roman" pitchFamily="18" charset="0"/>
              <a:cs typeface="Times New Roman" pitchFamily="18" charset="0"/>
            </a:endParaRPr>
          </a:p>
          <a:p>
            <a:r>
              <a:rPr lang="en-US" sz="1600">
                <a:latin typeface="Times New Roman" pitchFamily="18" charset="0"/>
                <a:cs typeface="Times New Roman" pitchFamily="18" charset="0"/>
              </a:rPr>
              <a:t>First phase was a </a:t>
            </a:r>
            <a:r>
              <a:rPr lang="en-US" sz="1600" i="1">
                <a:latin typeface="Times New Roman" pitchFamily="18" charset="0"/>
                <a:cs typeface="Times New Roman" pitchFamily="18" charset="0"/>
              </a:rPr>
              <a:t>short-burn Hohmann transfer </a:t>
            </a:r>
            <a:r>
              <a:rPr lang="en-US" sz="1600">
                <a:latin typeface="Times New Roman" pitchFamily="18" charset="0"/>
                <a:cs typeface="Times New Roman" pitchFamily="18" charset="0"/>
              </a:rPr>
              <a:t>from the parking orbit to the powered descent altitude </a:t>
            </a:r>
          </a:p>
          <a:p>
            <a:endParaRPr lang="en-US" sz="1600">
              <a:latin typeface="Times New Roman" pitchFamily="18" charset="0"/>
              <a:cs typeface="Times New Roman" pitchFamily="18" charset="0"/>
            </a:endParaRPr>
          </a:p>
          <a:p>
            <a:r>
              <a:rPr lang="en-US" sz="1600">
                <a:latin typeface="Times New Roman" pitchFamily="18" charset="0"/>
                <a:cs typeface="Times New Roman" pitchFamily="18" charset="0"/>
              </a:rPr>
              <a:t>Next phase was </a:t>
            </a:r>
            <a:r>
              <a:rPr lang="en-US" sz="1600" i="1">
                <a:latin typeface="Times New Roman" pitchFamily="18" charset="0"/>
                <a:cs typeface="Times New Roman" pitchFamily="18" charset="0"/>
              </a:rPr>
              <a:t>constant, continuous  thrust braking maneuver</a:t>
            </a:r>
            <a:r>
              <a:rPr lang="en-US" sz="1600">
                <a:latin typeface="Times New Roman" pitchFamily="18" charset="0"/>
                <a:cs typeface="Times New Roman" pitchFamily="18" charset="0"/>
              </a:rPr>
              <a:t>, designed primarily for the efficient propellant usage while reducing velocity from orbital speeds to speeds compatible for landing …. This phase used the most “gas”</a:t>
            </a:r>
          </a:p>
          <a:p>
            <a:endParaRPr lang="en-US" sz="1600">
              <a:latin typeface="Times New Roman" pitchFamily="18" charset="0"/>
              <a:cs typeface="Times New Roman" pitchFamily="18" charset="0"/>
            </a:endParaRPr>
          </a:p>
          <a:p>
            <a:r>
              <a:rPr lang="en-US" sz="1600">
                <a:latin typeface="Times New Roman" pitchFamily="18" charset="0"/>
                <a:cs typeface="Times New Roman" pitchFamily="18" charset="0"/>
              </a:rPr>
              <a:t>The braking phase terminated at the  </a:t>
            </a:r>
            <a:r>
              <a:rPr lang="en-US" sz="1600" i="1">
                <a:latin typeface="Times New Roman" pitchFamily="18" charset="0"/>
                <a:cs typeface="Times New Roman" pitchFamily="18" charset="0"/>
              </a:rPr>
              <a:t>“high gate” condition</a:t>
            </a:r>
            <a:r>
              <a:rPr lang="en-US" sz="1600">
                <a:latin typeface="Times New Roman" pitchFamily="18" charset="0"/>
                <a:cs typeface="Times New Roman" pitchFamily="18" charset="0"/>
              </a:rPr>
              <a:t>, and initiated the third landing phase, called the </a:t>
            </a:r>
            <a:r>
              <a:rPr lang="en-US" sz="1600" i="1">
                <a:latin typeface="Times New Roman" pitchFamily="18" charset="0"/>
                <a:cs typeface="Times New Roman" pitchFamily="18" charset="0"/>
              </a:rPr>
              <a:t>approach phase</a:t>
            </a:r>
            <a:r>
              <a:rPr lang="en-US" sz="1600">
                <a:latin typeface="Times New Roman" pitchFamily="18" charset="0"/>
                <a:cs typeface="Times New Roman" pitchFamily="18" charset="0"/>
              </a:rPr>
              <a:t>.  </a:t>
            </a:r>
            <a:r>
              <a:rPr lang="en-US" sz="1600" i="1">
                <a:latin typeface="Times New Roman" pitchFamily="18" charset="0"/>
                <a:cs typeface="Times New Roman" pitchFamily="18" charset="0"/>
              </a:rPr>
              <a:t>The term “high gate” is derived from pilot terminology for beginning the approach to an airport. </a:t>
            </a:r>
            <a:r>
              <a:rPr lang="en-US" sz="1600" i="1"/>
              <a:t>Approach phase is designed for pilot visual (out the window) monitoring of the approach to the lunar surface.</a:t>
            </a:r>
          </a:p>
          <a:p>
            <a:endParaRPr lang="en-US" sz="1600" i="1"/>
          </a:p>
          <a:p>
            <a:r>
              <a:rPr lang="en-US" sz="1600">
                <a:latin typeface="Times New Roman" pitchFamily="18" charset="0"/>
                <a:cs typeface="Times New Roman" pitchFamily="18" charset="0"/>
              </a:rPr>
              <a:t>The final </a:t>
            </a:r>
            <a:r>
              <a:rPr lang="en-US" sz="1600" i="1">
                <a:latin typeface="Times New Roman" pitchFamily="18" charset="0"/>
                <a:cs typeface="Times New Roman" pitchFamily="18" charset="0"/>
              </a:rPr>
              <a:t>“landing</a:t>
            </a:r>
            <a:r>
              <a:rPr lang="en-US" sz="1600">
                <a:latin typeface="Times New Roman" pitchFamily="18" charset="0"/>
                <a:cs typeface="Times New Roman" pitchFamily="18" charset="0"/>
              </a:rPr>
              <a:t>” phase, begins at “low gate” conditions </a:t>
            </a:r>
            <a:r>
              <a:rPr lang="en-US" sz="1600" i="1">
                <a:latin typeface="Times New Roman" pitchFamily="18" charset="0"/>
                <a:cs typeface="Times New Roman" pitchFamily="18" charset="0"/>
              </a:rPr>
              <a:t>(again from pilot terminology) , </a:t>
            </a:r>
            <a:r>
              <a:rPr lang="en-US" sz="1600">
                <a:latin typeface="Times New Roman" pitchFamily="18" charset="0"/>
                <a:cs typeface="Times New Roman" pitchFamily="18" charset="0"/>
              </a:rPr>
              <a:t>and was designed to provide continual visual assessment of the landing site and to provide compatibility for the pilot takeover from automatic control for the final touchdown on the surface.</a:t>
            </a:r>
          </a:p>
          <a:p>
            <a:endParaRPr lang="en-US" sz="1600" i="1">
              <a:latin typeface="Times New Roman" pitchFamily="18" charset="0"/>
              <a:cs typeface="Times New Roman" pitchFamily="18" charset="0"/>
            </a:endParaRPr>
          </a:p>
          <a:p>
            <a:endParaRPr lang="en-US" sz="160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8229600" cy="677862"/>
          </a:xfrm>
        </p:spPr>
        <p:txBody>
          <a:bodyPr/>
          <a:lstStyle/>
          <a:p>
            <a:r>
              <a:rPr lang="en-US" sz="2800" dirty="0" smtClean="0">
                <a:solidFill>
                  <a:schemeClr val="tx1">
                    <a:lumMod val="85000"/>
                    <a:lumOff val="15000"/>
                  </a:schemeClr>
                </a:solidFill>
                <a:latin typeface="Times New Roman" pitchFamily="18" charset="0"/>
                <a:cs typeface="Times New Roman" pitchFamily="18" charset="0"/>
              </a:rPr>
              <a:t>Example DRM, Apollo Lunar Landing </a:t>
            </a:r>
            <a:r>
              <a:rPr lang="en-US" sz="1600" dirty="0" smtClean="0">
                <a:solidFill>
                  <a:schemeClr val="tx1">
                    <a:lumMod val="85000"/>
                    <a:lumOff val="15000"/>
                  </a:schemeClr>
                </a:solidFill>
                <a:latin typeface="Times New Roman" pitchFamily="18" charset="0"/>
                <a:cs typeface="Times New Roman" pitchFamily="18" charset="0"/>
              </a:rPr>
              <a:t>(5)</a:t>
            </a:r>
          </a:p>
        </p:txBody>
      </p:sp>
      <p:sp>
        <p:nvSpPr>
          <p:cNvPr id="26627"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578E1354-D154-41E8-8039-9A5D4D1F72A6}" type="slidenum">
              <a:rPr lang="en-US" smtClean="0">
                <a:latin typeface="Times New Roman" pitchFamily="18" charset="0"/>
              </a:rPr>
              <a:pPr/>
              <a:t>18</a:t>
            </a:fld>
            <a:endParaRPr lang="en-US" smtClean="0">
              <a:latin typeface="Times New Roman" pitchFamily="18" charset="0"/>
            </a:endParaRPr>
          </a:p>
        </p:txBody>
      </p:sp>
      <p:pic>
        <p:nvPicPr>
          <p:cNvPr id="26628" name="Picture 2"/>
          <p:cNvPicPr>
            <a:picLocks noChangeAspect="1" noChangeArrowheads="1"/>
          </p:cNvPicPr>
          <p:nvPr/>
        </p:nvPicPr>
        <p:blipFill>
          <a:blip r:embed="rId2" cstate="print"/>
          <a:srcRect/>
          <a:stretch>
            <a:fillRect/>
          </a:stretch>
        </p:blipFill>
        <p:spPr bwMode="auto">
          <a:xfrm>
            <a:off x="534988" y="2235200"/>
            <a:ext cx="5681662" cy="4081463"/>
          </a:xfrm>
          <a:prstGeom prst="rect">
            <a:avLst/>
          </a:prstGeom>
          <a:noFill/>
          <a:ln w="9525">
            <a:noFill/>
            <a:miter lim="800000"/>
            <a:headEnd/>
            <a:tailEnd/>
          </a:ln>
        </p:spPr>
      </p:pic>
      <p:pic>
        <p:nvPicPr>
          <p:cNvPr id="26629" name="Picture 3"/>
          <p:cNvPicPr>
            <a:picLocks noChangeAspect="1" noChangeArrowheads="1"/>
          </p:cNvPicPr>
          <p:nvPr/>
        </p:nvPicPr>
        <p:blipFill>
          <a:blip r:embed="rId3" cstate="print"/>
          <a:srcRect/>
          <a:stretch>
            <a:fillRect/>
          </a:stretch>
        </p:blipFill>
        <p:spPr bwMode="auto">
          <a:xfrm>
            <a:off x="487363" y="1882775"/>
            <a:ext cx="3005137" cy="1363663"/>
          </a:xfrm>
          <a:prstGeom prst="rect">
            <a:avLst/>
          </a:prstGeom>
          <a:noFill/>
          <a:ln w="9525">
            <a:noFill/>
            <a:miter lim="800000"/>
            <a:headEnd/>
            <a:tailEnd/>
          </a:ln>
        </p:spPr>
      </p:pic>
      <p:pic>
        <p:nvPicPr>
          <p:cNvPr id="26630" name="Picture 4"/>
          <p:cNvPicPr>
            <a:picLocks noChangeAspect="1" noChangeArrowheads="1"/>
          </p:cNvPicPr>
          <p:nvPr/>
        </p:nvPicPr>
        <p:blipFill>
          <a:blip r:embed="rId4" cstate="print"/>
          <a:srcRect/>
          <a:stretch>
            <a:fillRect/>
          </a:stretch>
        </p:blipFill>
        <p:spPr bwMode="auto">
          <a:xfrm>
            <a:off x="6061075" y="2041525"/>
            <a:ext cx="2781300" cy="30289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0"/>
            <a:ext cx="8229600" cy="677863"/>
          </a:xfrm>
        </p:spPr>
        <p:txBody>
          <a:bodyPr/>
          <a:lstStyle/>
          <a:p>
            <a:r>
              <a:rPr lang="en-US" sz="2800" smtClean="0">
                <a:solidFill>
                  <a:schemeClr val="bg1"/>
                </a:solidFill>
                <a:latin typeface="Times New Roman" pitchFamily="18" charset="0"/>
                <a:cs typeface="Times New Roman" pitchFamily="18" charset="0"/>
              </a:rPr>
              <a:t>Example DRM, Apollo Lunar Landing </a:t>
            </a:r>
            <a:r>
              <a:rPr lang="en-US" sz="1600" smtClean="0">
                <a:solidFill>
                  <a:schemeClr val="bg1"/>
                </a:solidFill>
                <a:latin typeface="Times New Roman" pitchFamily="18" charset="0"/>
                <a:cs typeface="Times New Roman" pitchFamily="18" charset="0"/>
              </a:rPr>
              <a:t>(4)</a:t>
            </a:r>
          </a:p>
        </p:txBody>
      </p:sp>
      <p:sp>
        <p:nvSpPr>
          <p:cNvPr id="25603"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87DE6DEE-E658-4614-ACA6-00680D6F11C3}" type="slidenum">
              <a:rPr lang="en-US" smtClean="0">
                <a:latin typeface="Times New Roman" pitchFamily="18" charset="0"/>
              </a:rPr>
              <a:pPr/>
              <a:t>19</a:t>
            </a:fld>
            <a:endParaRPr lang="en-US" smtClean="0">
              <a:latin typeface="Times New Roman" pitchFamily="18" charset="0"/>
            </a:endParaRPr>
          </a:p>
        </p:txBody>
      </p:sp>
      <p:sp>
        <p:nvSpPr>
          <p:cNvPr id="25604" name="TextBox 6"/>
          <p:cNvSpPr txBox="1">
            <a:spLocks noChangeArrowheads="1"/>
          </p:cNvSpPr>
          <p:nvPr/>
        </p:nvSpPr>
        <p:spPr bwMode="auto">
          <a:xfrm>
            <a:off x="1828800" y="381000"/>
            <a:ext cx="5642442" cy="646331"/>
          </a:xfrm>
          <a:prstGeom prst="rect">
            <a:avLst/>
          </a:prstGeom>
          <a:noFill/>
          <a:ln w="9525">
            <a:noFill/>
            <a:miter lim="800000"/>
            <a:headEnd/>
            <a:tailEnd/>
          </a:ln>
        </p:spPr>
        <p:txBody>
          <a:bodyPr wrap="none">
            <a:spAutoFit/>
          </a:bodyPr>
          <a:lstStyle/>
          <a:p>
            <a:r>
              <a:rPr lang="en-US" dirty="0">
                <a:solidFill>
                  <a:schemeClr val="tx1">
                    <a:lumMod val="85000"/>
                    <a:lumOff val="15000"/>
                  </a:schemeClr>
                </a:solidFill>
              </a:rPr>
              <a:t>Identifiable Waypoints .. Where do we use </a:t>
            </a:r>
          </a:p>
          <a:p>
            <a:r>
              <a:rPr lang="en-US" dirty="0">
                <a:solidFill>
                  <a:schemeClr val="tx1">
                    <a:lumMod val="85000"/>
                    <a:lumOff val="15000"/>
                  </a:schemeClr>
                </a:solidFill>
              </a:rPr>
              <a:t>most of the propellant</a:t>
            </a:r>
            <a:r>
              <a:rPr lang="en-US" dirty="0" smtClean="0">
                <a:solidFill>
                  <a:schemeClr val="tx1">
                    <a:lumMod val="85000"/>
                    <a:lumOff val="15000"/>
                  </a:schemeClr>
                </a:solidFill>
              </a:rPr>
              <a:t>?  How about energy management?</a:t>
            </a:r>
            <a:endParaRPr lang="en-US" dirty="0">
              <a:solidFill>
                <a:schemeClr val="tx1">
                  <a:lumMod val="85000"/>
                  <a:lumOff val="15000"/>
                </a:schemeClr>
              </a:solidFill>
            </a:endParaRPr>
          </a:p>
        </p:txBody>
      </p:sp>
      <p:graphicFrame>
        <p:nvGraphicFramePr>
          <p:cNvPr id="8" name="Table 7"/>
          <p:cNvGraphicFramePr>
            <a:graphicFrameLocks noGrp="1"/>
          </p:cNvGraphicFramePr>
          <p:nvPr/>
        </p:nvGraphicFramePr>
        <p:xfrm>
          <a:off x="685800" y="1447800"/>
          <a:ext cx="7911829" cy="4947926"/>
        </p:xfrm>
        <a:graphic>
          <a:graphicData uri="http://schemas.openxmlformats.org/drawingml/2006/table">
            <a:tbl>
              <a:tblPr firstRow="1" bandRow="1">
                <a:tableStyleId>{5C22544A-7EE6-4342-B048-85BDC9FD1C3A}</a:tableStyleId>
              </a:tblPr>
              <a:tblGrid>
                <a:gridCol w="1558670"/>
                <a:gridCol w="2199171"/>
                <a:gridCol w="2176031"/>
                <a:gridCol w="1977957"/>
              </a:tblGrid>
              <a:tr h="681898">
                <a:tc>
                  <a:txBody>
                    <a:bodyPr/>
                    <a:lstStyle/>
                    <a:p>
                      <a:r>
                        <a:rPr lang="en-US" sz="1600" dirty="0" smtClean="0">
                          <a:latin typeface="Times New Roman" pitchFamily="18" charset="0"/>
                          <a:cs typeface="Times New Roman" pitchFamily="18" charset="0"/>
                        </a:rPr>
                        <a:t>Waypoint</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Predominant Physics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Altitude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Velocity</a:t>
                      </a:r>
                      <a:endParaRPr lang="en-US" sz="1600" dirty="0">
                        <a:latin typeface="Times New Roman" pitchFamily="18" charset="0"/>
                        <a:cs typeface="Times New Roman" pitchFamily="18" charset="0"/>
                      </a:endParaRPr>
                    </a:p>
                  </a:txBody>
                  <a:tcPr/>
                </a:tc>
              </a:tr>
              <a:tr h="395068">
                <a:tc>
                  <a:txBody>
                    <a:bodyPr/>
                    <a:lstStyle/>
                    <a:p>
                      <a:r>
                        <a:rPr lang="en-US" sz="1600" dirty="0" smtClean="0">
                          <a:latin typeface="Times New Roman" pitchFamily="18" charset="0"/>
                          <a:cs typeface="Times New Roman" pitchFamily="18" charset="0"/>
                        </a:rPr>
                        <a:t>Lunar Orbit Insertion</a:t>
                      </a:r>
                      <a:endParaRPr lang="en-US" sz="1600" dirty="0">
                        <a:latin typeface="Times New Roman" pitchFamily="18" charset="0"/>
                        <a:cs typeface="Times New Roman" pitchFamily="18" charset="0"/>
                      </a:endParaRPr>
                    </a:p>
                  </a:txBody>
                  <a:tcPr/>
                </a:tc>
                <a:tc>
                  <a:txBody>
                    <a:bodyPr/>
                    <a:lstStyle/>
                    <a:p>
                      <a:r>
                        <a:rPr lang="en-US" sz="1600" dirty="0" err="1" smtClean="0">
                          <a:latin typeface="Times New Roman" pitchFamily="18" charset="0"/>
                          <a:cs typeface="Times New Roman" pitchFamily="18" charset="0"/>
                        </a:rPr>
                        <a:t>Keplerian</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60 nm (1848.79 km radius)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1.629 km/sec</a:t>
                      </a:r>
                    </a:p>
                    <a:p>
                      <a:r>
                        <a:rPr lang="en-US" sz="1600" dirty="0" smtClean="0">
                          <a:latin typeface="Times New Roman" pitchFamily="18" charset="0"/>
                          <a:cs typeface="Times New Roman" pitchFamily="18" charset="0"/>
                        </a:rPr>
                        <a:t>(5343 ft/sec)</a:t>
                      </a:r>
                      <a:endParaRPr lang="en-US" sz="1600" dirty="0">
                        <a:latin typeface="Times New Roman" pitchFamily="18" charset="0"/>
                        <a:cs typeface="Times New Roman" pitchFamily="18" charset="0"/>
                      </a:endParaRPr>
                    </a:p>
                  </a:txBody>
                  <a:tcPr/>
                </a:tc>
              </a:tr>
              <a:tr h="395068">
                <a:tc>
                  <a:txBody>
                    <a:bodyPr/>
                    <a:lstStyle/>
                    <a:p>
                      <a:r>
                        <a:rPr lang="en-US" sz="1600" dirty="0" smtClean="0">
                          <a:latin typeface="Times New Roman" pitchFamily="18" charset="0"/>
                          <a:cs typeface="Times New Roman" pitchFamily="18" charset="0"/>
                        </a:rPr>
                        <a:t>Transfer Orbit Burn</a:t>
                      </a:r>
                      <a:endParaRPr lang="en-US" sz="1600" dirty="0">
                        <a:latin typeface="Times New Roman" pitchFamily="18" charset="0"/>
                        <a:cs typeface="Times New Roman" pitchFamily="18" charset="0"/>
                      </a:endParaRPr>
                    </a:p>
                  </a:txBody>
                  <a:tcPr/>
                </a:tc>
                <a:tc>
                  <a:txBody>
                    <a:bodyPr/>
                    <a:lstStyle/>
                    <a:p>
                      <a:r>
                        <a:rPr lang="en-US" sz="1600" dirty="0" err="1" smtClean="0">
                          <a:latin typeface="Times New Roman" pitchFamily="18" charset="0"/>
                          <a:cs typeface="Times New Roman" pitchFamily="18" charset="0"/>
                        </a:rPr>
                        <a:t>Hohmann</a:t>
                      </a:r>
                      <a:r>
                        <a:rPr lang="en-US" sz="1600" dirty="0" smtClean="0">
                          <a:latin typeface="Times New Roman" pitchFamily="18" charset="0"/>
                          <a:cs typeface="Times New Roman" pitchFamily="18" charset="0"/>
                        </a:rPr>
                        <a:t> Transfer</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60 nm-50,000 ft (1752.84 km radius)</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1.607</a:t>
                      </a:r>
                      <a:r>
                        <a:rPr lang="en-US" sz="1600" baseline="0" dirty="0" smtClean="0">
                          <a:latin typeface="Times New Roman" pitchFamily="18" charset="0"/>
                          <a:cs typeface="Times New Roman" pitchFamily="18" charset="0"/>
                        </a:rPr>
                        <a:t> km/sec-</a:t>
                      </a:r>
                    </a:p>
                    <a:p>
                      <a:r>
                        <a:rPr lang="en-US" sz="1600" baseline="0" dirty="0" smtClean="0">
                          <a:latin typeface="Times New Roman" pitchFamily="18" charset="0"/>
                          <a:cs typeface="Times New Roman" pitchFamily="18" charset="0"/>
                        </a:rPr>
                        <a:t>1.695 km/sec (5273 ft/sec-5563 ft/sec)</a:t>
                      </a:r>
                      <a:endParaRPr lang="en-US" sz="1600" dirty="0">
                        <a:latin typeface="Times New Roman" pitchFamily="18" charset="0"/>
                        <a:cs typeface="Times New Roman" pitchFamily="18" charset="0"/>
                      </a:endParaRPr>
                    </a:p>
                  </a:txBody>
                  <a:tcPr/>
                </a:tc>
              </a:tr>
              <a:tr h="395068">
                <a:tc>
                  <a:txBody>
                    <a:bodyPr/>
                    <a:lstStyle/>
                    <a:p>
                      <a:r>
                        <a:rPr lang="en-US" sz="1600" dirty="0" smtClean="0">
                          <a:latin typeface="Times New Roman" pitchFamily="18" charset="0"/>
                          <a:cs typeface="Times New Roman" pitchFamily="18" charset="0"/>
                        </a:rPr>
                        <a:t>Braking Maneuver</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Constant Thrust, Oblate surface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50,000 ft – 7000 ft</a:t>
                      </a:r>
                      <a:endParaRPr lang="en-US" sz="1600" dirty="0">
                        <a:latin typeface="Times New Roman" pitchFamily="18" charset="0"/>
                        <a:cs typeface="Times New Roman" pitchFamily="18" charset="0"/>
                      </a:endParaRPr>
                    </a:p>
                  </a:txBody>
                  <a:tcPr/>
                </a:tc>
                <a:tc>
                  <a:txBody>
                    <a:bodyPr/>
                    <a:lstStyle/>
                    <a:p>
                      <a:r>
                        <a:rPr lang="en-US" sz="1600" baseline="0" dirty="0" smtClean="0">
                          <a:latin typeface="Times New Roman" pitchFamily="18" charset="0"/>
                          <a:cs typeface="Times New Roman" pitchFamily="18" charset="0"/>
                        </a:rPr>
                        <a:t>1.695 km/sec-0.164 km/sec (5273 ft/sec-525 ft/sec)</a:t>
                      </a:r>
                      <a:endParaRPr lang="en-US" sz="1600" dirty="0" smtClean="0">
                        <a:latin typeface="Times New Roman" pitchFamily="18" charset="0"/>
                        <a:cs typeface="Times New Roman" pitchFamily="18" charset="0"/>
                      </a:endParaRPr>
                    </a:p>
                  </a:txBody>
                  <a:tcPr/>
                </a:tc>
              </a:tr>
              <a:tr h="395068">
                <a:tc>
                  <a:txBody>
                    <a:bodyPr/>
                    <a:lstStyle/>
                    <a:p>
                      <a:r>
                        <a:rPr lang="en-US" sz="1600" dirty="0" smtClean="0">
                          <a:latin typeface="Times New Roman" pitchFamily="18" charset="0"/>
                          <a:cs typeface="Times New Roman" pitchFamily="18" charset="0"/>
                        </a:rPr>
                        <a:t>High</a:t>
                      </a:r>
                      <a:r>
                        <a:rPr lang="en-US" sz="1600" baseline="0" dirty="0" smtClean="0">
                          <a:latin typeface="Times New Roman" pitchFamily="18" charset="0"/>
                          <a:cs typeface="Times New Roman" pitchFamily="18" charset="0"/>
                        </a:rPr>
                        <a:t> Gate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Constant thrust, flat</a:t>
                      </a:r>
                      <a:r>
                        <a:rPr lang="en-US" sz="1600" baseline="0" dirty="0" smtClean="0">
                          <a:latin typeface="Times New Roman" pitchFamily="18" charset="0"/>
                          <a:cs typeface="Times New Roman" pitchFamily="18" charset="0"/>
                        </a:rPr>
                        <a:t> surface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7000 ft-500</a:t>
                      </a:r>
                      <a:r>
                        <a:rPr lang="en-US" sz="1600" baseline="0" dirty="0" smtClean="0">
                          <a:latin typeface="Times New Roman" pitchFamily="18" charset="0"/>
                          <a:cs typeface="Times New Roman" pitchFamily="18" charset="0"/>
                        </a:rPr>
                        <a:t> ft</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500 fps</a:t>
                      </a:r>
                      <a:r>
                        <a:rPr lang="en-US" sz="1600" baseline="0" dirty="0" smtClean="0">
                          <a:latin typeface="Times New Roman" pitchFamily="18" charset="0"/>
                          <a:cs typeface="Times New Roman" pitchFamily="18" charset="0"/>
                        </a:rPr>
                        <a:t> horizontal</a:t>
                      </a:r>
                    </a:p>
                    <a:p>
                      <a:r>
                        <a:rPr lang="en-US" sz="1600" baseline="0" dirty="0" smtClean="0">
                          <a:latin typeface="Times New Roman" pitchFamily="18" charset="0"/>
                          <a:cs typeface="Times New Roman" pitchFamily="18" charset="0"/>
                        </a:rPr>
                        <a:t>-200 fps vertical to -3 fps vertical</a:t>
                      </a:r>
                      <a:endParaRPr lang="en-US" sz="1600" dirty="0">
                        <a:latin typeface="Times New Roman" pitchFamily="18" charset="0"/>
                        <a:cs typeface="Times New Roman" pitchFamily="18" charset="0"/>
                      </a:endParaRPr>
                    </a:p>
                  </a:txBody>
                  <a:tcPr/>
                </a:tc>
              </a:tr>
              <a:tr h="395068">
                <a:tc>
                  <a:txBody>
                    <a:bodyPr/>
                    <a:lstStyle/>
                    <a:p>
                      <a:r>
                        <a:rPr lang="en-US" sz="1600" dirty="0" smtClean="0">
                          <a:latin typeface="Times New Roman" pitchFamily="18" charset="0"/>
                          <a:cs typeface="Times New Roman" pitchFamily="18" charset="0"/>
                        </a:rPr>
                        <a:t>Low Gate</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Variable thrust, rough surface</a:t>
                      </a:r>
                      <a:r>
                        <a:rPr lang="en-US" sz="1600" baseline="0" dirty="0" smtClean="0">
                          <a:latin typeface="Times New Roman" pitchFamily="18" charset="0"/>
                          <a:cs typeface="Times New Roman" pitchFamily="18" charset="0"/>
                        </a:rPr>
                        <a:t> moon</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500 ft-0ft</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-3 fps vertical, variable, small horizontal velocity</a:t>
                      </a:r>
                      <a:endParaRPr lang="en-US" sz="1600" dirty="0">
                        <a:latin typeface="Times New Roman" pitchFamily="18" charset="0"/>
                        <a:cs typeface="Times New Roman" pitchFamily="18" charset="0"/>
                      </a:endParaRPr>
                    </a:p>
                  </a:txBody>
                  <a:tcPr/>
                </a:tc>
              </a:tr>
              <a:tr h="395068">
                <a:tc>
                  <a:txBody>
                    <a:bodyPr/>
                    <a:lstStyle/>
                    <a:p>
                      <a:r>
                        <a:rPr lang="en-US" sz="1600" dirty="0" smtClean="0">
                          <a:latin typeface="Times New Roman" pitchFamily="18" charset="0"/>
                          <a:cs typeface="Times New Roman" pitchFamily="18" charset="0"/>
                        </a:rPr>
                        <a:t>Landing</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On the surface</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0 ft</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0!</a:t>
                      </a:r>
                      <a:endParaRPr lang="en-US" sz="1600" dirty="0">
                        <a:latin typeface="Times New Roman" pitchFamily="18" charset="0"/>
                        <a:cs typeface="Times New Roman" pitchFamily="18" charset="0"/>
                      </a:endParaRPr>
                    </a:p>
                  </a:txBody>
                  <a:tcPr/>
                </a:tc>
              </a:tr>
            </a:tbl>
          </a:graphicData>
        </a:graphic>
      </p:graphicFrame>
      <p:sp>
        <p:nvSpPr>
          <p:cNvPr id="6" name="TextBox 5"/>
          <p:cNvSpPr txBox="1"/>
          <p:nvPr/>
        </p:nvSpPr>
        <p:spPr>
          <a:xfrm>
            <a:off x="3505200" y="990600"/>
            <a:ext cx="1332416" cy="369332"/>
          </a:xfrm>
          <a:prstGeom prst="rect">
            <a:avLst/>
          </a:prstGeom>
          <a:noFill/>
        </p:spPr>
        <p:txBody>
          <a:bodyPr wrap="none" rtlCol="0">
            <a:spAutoFit/>
          </a:bodyPr>
          <a:lstStyle/>
          <a:p>
            <a:r>
              <a:rPr lang="en-US" b="1" i="1" dirty="0" smtClean="0"/>
              <a:t>Apollo DRM</a:t>
            </a:r>
            <a:endParaRPr lang="en-US" b="1" i="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fig3_new.jpg"/>
          <p:cNvPicPr>
            <a:picLocks noChangeAspect="1"/>
          </p:cNvPicPr>
          <p:nvPr/>
        </p:nvPicPr>
        <p:blipFill>
          <a:blip r:embed="rId2" cstate="print"/>
          <a:stretch>
            <a:fillRect/>
          </a:stretch>
        </p:blipFill>
        <p:spPr>
          <a:xfrm>
            <a:off x="200025" y="2203450"/>
            <a:ext cx="4503738" cy="4478338"/>
          </a:xfrm>
          <a:prstGeom prst="rect">
            <a:avLst/>
          </a:prstGeom>
          <a:ln>
            <a:solidFill>
              <a:schemeClr val="tx1">
                <a:lumMod val="75000"/>
                <a:lumOff val="25000"/>
              </a:schemeClr>
            </a:solidFill>
          </a:ln>
        </p:spPr>
      </p:pic>
      <p:sp>
        <p:nvSpPr>
          <p:cNvPr id="21507" name="Title 1"/>
          <p:cNvSpPr>
            <a:spLocks noGrp="1"/>
          </p:cNvSpPr>
          <p:nvPr>
            <p:ph type="title"/>
          </p:nvPr>
        </p:nvSpPr>
        <p:spPr>
          <a:xfrm>
            <a:off x="838200" y="533400"/>
            <a:ext cx="7292975" cy="1143000"/>
          </a:xfrm>
        </p:spPr>
        <p:txBody>
          <a:bodyPr/>
          <a:lstStyle/>
          <a:p>
            <a:r>
              <a:rPr lang="en-US" sz="3200" dirty="0" smtClean="0">
                <a:solidFill>
                  <a:schemeClr val="tx1">
                    <a:lumMod val="95000"/>
                    <a:lumOff val="5000"/>
                  </a:schemeClr>
                </a:solidFill>
                <a:latin typeface="Times New Roman" pitchFamily="18" charset="0"/>
                <a:cs typeface="Times New Roman" pitchFamily="18" charset="0"/>
              </a:rPr>
              <a:t>Systems Engineering Applied to Sub-System Design Process </a:t>
            </a:r>
            <a:r>
              <a:rPr lang="en-US" sz="1600" dirty="0" smtClean="0">
                <a:solidFill>
                  <a:schemeClr val="tx1">
                    <a:lumMod val="95000"/>
                    <a:lumOff val="5000"/>
                  </a:schemeClr>
                </a:solidFill>
                <a:latin typeface="Times New Roman" pitchFamily="18" charset="0"/>
                <a:cs typeface="Times New Roman" pitchFamily="18" charset="0"/>
              </a:rPr>
              <a:t>(1)</a:t>
            </a:r>
          </a:p>
        </p:txBody>
      </p:sp>
      <p:sp>
        <p:nvSpPr>
          <p:cNvPr id="21508" name="Slide Number Placeholder 3"/>
          <p:cNvSpPr>
            <a:spLocks noGrp="1"/>
          </p:cNvSpPr>
          <p:nvPr>
            <p:ph type="sldNum" sz="quarter" idx="4294967295"/>
          </p:nvPr>
        </p:nvSpPr>
        <p:spPr bwMode="auto">
          <a:xfrm>
            <a:off x="838200" y="5410200"/>
            <a:ext cx="2133600" cy="365125"/>
          </a:xfrm>
          <a:prstGeom prst="rect">
            <a:avLst/>
          </a:prstGeom>
          <a:noFill/>
          <a:ln>
            <a:miter lim="800000"/>
            <a:headEnd/>
            <a:tailEnd/>
          </a:ln>
        </p:spPr>
        <p:txBody>
          <a:bodyPr/>
          <a:lstStyle/>
          <a:p>
            <a:fld id="{F41CC243-F352-44AD-BB13-F6410F9655FA}" type="slidenum">
              <a:rPr lang="en-US" smtClean="0">
                <a:latin typeface="Times New Roman" pitchFamily="18" charset="0"/>
              </a:rPr>
              <a:pPr/>
              <a:t>2</a:t>
            </a:fld>
            <a:endParaRPr lang="en-US" smtClean="0">
              <a:latin typeface="Times New Roman" pitchFamily="18" charset="0"/>
            </a:endParaRPr>
          </a:p>
        </p:txBody>
      </p:sp>
      <p:pic>
        <p:nvPicPr>
          <p:cNvPr id="10" name="Picture 9" descr="fig1.jpg"/>
          <p:cNvPicPr>
            <a:picLocks noChangeAspect="1"/>
          </p:cNvPicPr>
          <p:nvPr/>
        </p:nvPicPr>
        <p:blipFill>
          <a:blip r:embed="rId3" cstate="print"/>
          <a:stretch>
            <a:fillRect/>
          </a:stretch>
        </p:blipFill>
        <p:spPr>
          <a:xfrm>
            <a:off x="5043488" y="1825625"/>
            <a:ext cx="3267075" cy="2784475"/>
          </a:xfrm>
          <a:prstGeom prst="rect">
            <a:avLst/>
          </a:prstGeom>
          <a:ln>
            <a:solidFill>
              <a:schemeClr val="tx1">
                <a:lumMod val="75000"/>
                <a:lumOff val="25000"/>
              </a:schemeClr>
            </a:solidFill>
          </a:ln>
        </p:spPr>
      </p:pic>
      <p:cxnSp>
        <p:nvCxnSpPr>
          <p:cNvPr id="16" name="Straight Arrow Connector 15"/>
          <p:cNvCxnSpPr/>
          <p:nvPr/>
        </p:nvCxnSpPr>
        <p:spPr>
          <a:xfrm rot="10800000" flipV="1">
            <a:off x="4283075" y="4225925"/>
            <a:ext cx="2667000" cy="644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11" name="TextBox 18"/>
          <p:cNvSpPr txBox="1">
            <a:spLocks noChangeArrowheads="1"/>
          </p:cNvSpPr>
          <p:nvPr/>
        </p:nvSpPr>
        <p:spPr bwMode="auto">
          <a:xfrm>
            <a:off x="4732338" y="4767263"/>
            <a:ext cx="4092575" cy="1938337"/>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 Subsystem Design Process follows </a:t>
            </a:r>
          </a:p>
          <a:p>
            <a:r>
              <a:rPr lang="en-US" sz="2000" b="1">
                <a:latin typeface="Times New Roman" pitchFamily="18" charset="0"/>
                <a:cs typeface="Times New Roman" pitchFamily="18" charset="0"/>
              </a:rPr>
              <a:t>a distinct order and development </a:t>
            </a:r>
          </a:p>
          <a:p>
            <a:r>
              <a:rPr lang="en-US" sz="2000" b="1">
                <a:latin typeface="Times New Roman" pitchFamily="18" charset="0"/>
                <a:cs typeface="Times New Roman" pitchFamily="18" charset="0"/>
              </a:rPr>
              <a:t>hierarchy</a:t>
            </a:r>
          </a:p>
          <a:p>
            <a:endParaRPr lang="en-US" sz="2000">
              <a:latin typeface="Times New Roman" pitchFamily="18" charset="0"/>
              <a:cs typeface="Times New Roman" pitchFamily="18" charset="0"/>
            </a:endParaRPr>
          </a:p>
          <a:p>
            <a:r>
              <a:rPr lang="en-US" sz="2000" b="1" i="1">
                <a:latin typeface="Times New Roman" pitchFamily="18" charset="0"/>
                <a:cs typeface="Times New Roman" pitchFamily="18" charset="0"/>
              </a:rPr>
              <a:t>• Hmmmm .. Why is the propulsion</a:t>
            </a:r>
          </a:p>
          <a:p>
            <a:r>
              <a:rPr lang="en-US" sz="2000" b="1" i="1">
                <a:latin typeface="Times New Roman" pitchFamily="18" charset="0"/>
                <a:cs typeface="Times New Roman" pitchFamily="18" charset="0"/>
              </a:rPr>
              <a:t>System last on this chart?</a:t>
            </a:r>
            <a:endParaRPr lang="en-US" sz="2000" i="1">
              <a:latin typeface="Times New Roman" pitchFamily="18" charset="0"/>
              <a:cs typeface="Times New Roman" pitchFamily="18" charset="0"/>
            </a:endParaRPr>
          </a:p>
        </p:txBody>
      </p:sp>
      <p:sp>
        <p:nvSpPr>
          <p:cNvPr id="20" name="TextBox 19"/>
          <p:cNvSpPr txBox="1"/>
          <p:nvPr/>
        </p:nvSpPr>
        <p:spPr>
          <a:xfrm>
            <a:off x="1176338" y="1800225"/>
            <a:ext cx="2674937" cy="461963"/>
          </a:xfrm>
          <a:prstGeom prst="rect">
            <a:avLst/>
          </a:prstGeom>
          <a:solidFill>
            <a:schemeClr val="bg1"/>
          </a:solidFill>
          <a:ln>
            <a:solidFill>
              <a:schemeClr val="tx1">
                <a:lumMod val="95000"/>
                <a:lumOff val="5000"/>
              </a:schemeClr>
            </a:solidFill>
          </a:ln>
        </p:spPr>
        <p:txBody>
          <a:bodyPr wrap="none">
            <a:spAutoFit/>
          </a:bodyPr>
          <a:lstStyle/>
          <a:p>
            <a:pPr>
              <a:defRPr/>
            </a:pPr>
            <a:r>
              <a:rPr lang="en-US" b="1" dirty="0">
                <a:latin typeface="Times New Roman" pitchFamily="18" charset="0"/>
                <a:cs typeface="Times New Roman" pitchFamily="18" charset="0"/>
              </a:rPr>
              <a:t>Subsystems Design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762000"/>
            <a:ext cx="8229600" cy="677862"/>
          </a:xfrm>
        </p:spPr>
        <p:txBody>
          <a:bodyPr/>
          <a:lstStyle/>
          <a:p>
            <a:r>
              <a:rPr lang="en-US" sz="2800" dirty="0" smtClean="0">
                <a:solidFill>
                  <a:schemeClr val="tx1">
                    <a:lumMod val="85000"/>
                    <a:lumOff val="15000"/>
                  </a:schemeClr>
                </a:solidFill>
                <a:latin typeface="Times New Roman" pitchFamily="18" charset="0"/>
                <a:cs typeface="Times New Roman" pitchFamily="18" charset="0"/>
              </a:rPr>
              <a:t>Example DRM, Apollo Lunar Landing </a:t>
            </a:r>
            <a:r>
              <a:rPr lang="en-US" sz="1600" dirty="0" smtClean="0">
                <a:solidFill>
                  <a:schemeClr val="tx1">
                    <a:lumMod val="85000"/>
                    <a:lumOff val="15000"/>
                  </a:schemeClr>
                </a:solidFill>
                <a:latin typeface="Times New Roman" pitchFamily="18" charset="0"/>
                <a:cs typeface="Times New Roman" pitchFamily="18" charset="0"/>
              </a:rPr>
              <a:t>(6)</a:t>
            </a:r>
          </a:p>
        </p:txBody>
      </p:sp>
      <p:sp>
        <p:nvSpPr>
          <p:cNvPr id="2765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9E46576D-B71A-4E12-A238-AA12C7A445A2}" type="slidenum">
              <a:rPr lang="en-US" smtClean="0">
                <a:latin typeface="Times New Roman" pitchFamily="18" charset="0"/>
              </a:rPr>
              <a:pPr/>
              <a:t>20</a:t>
            </a:fld>
            <a:endParaRPr lang="en-US" smtClean="0">
              <a:latin typeface="Times New Roman" pitchFamily="18" charset="0"/>
            </a:endParaRPr>
          </a:p>
        </p:txBody>
      </p:sp>
      <p:pic>
        <p:nvPicPr>
          <p:cNvPr id="27652" name="Picture 2"/>
          <p:cNvPicPr>
            <a:picLocks noChangeAspect="1" noChangeArrowheads="1"/>
          </p:cNvPicPr>
          <p:nvPr/>
        </p:nvPicPr>
        <p:blipFill>
          <a:blip r:embed="rId2" cstate="print"/>
          <a:srcRect/>
          <a:stretch>
            <a:fillRect/>
          </a:stretch>
        </p:blipFill>
        <p:spPr bwMode="auto">
          <a:xfrm>
            <a:off x="158750" y="1911350"/>
            <a:ext cx="4860925" cy="2841625"/>
          </a:xfrm>
          <a:prstGeom prst="rect">
            <a:avLst/>
          </a:prstGeom>
          <a:noFill/>
          <a:ln w="9525">
            <a:noFill/>
            <a:miter lim="800000"/>
            <a:headEnd/>
            <a:tailEnd/>
          </a:ln>
        </p:spPr>
      </p:pic>
      <p:pic>
        <p:nvPicPr>
          <p:cNvPr id="27653" name="Picture 3"/>
          <p:cNvPicPr>
            <a:picLocks noChangeAspect="1" noChangeArrowheads="1"/>
          </p:cNvPicPr>
          <p:nvPr/>
        </p:nvPicPr>
        <p:blipFill>
          <a:blip r:embed="rId3" cstate="print"/>
          <a:srcRect/>
          <a:stretch>
            <a:fillRect/>
          </a:stretch>
        </p:blipFill>
        <p:spPr bwMode="auto">
          <a:xfrm>
            <a:off x="4448175" y="3414713"/>
            <a:ext cx="4549775" cy="2733675"/>
          </a:xfrm>
          <a:prstGeom prst="rect">
            <a:avLst/>
          </a:prstGeom>
          <a:noFill/>
          <a:ln w="9525">
            <a:noFill/>
            <a:miter lim="800000"/>
            <a:headEnd/>
            <a:tailEnd/>
          </a:ln>
        </p:spPr>
      </p:pic>
      <p:sp>
        <p:nvSpPr>
          <p:cNvPr id="27654" name="TextBox 8"/>
          <p:cNvSpPr txBox="1">
            <a:spLocks noChangeArrowheads="1"/>
          </p:cNvSpPr>
          <p:nvPr/>
        </p:nvSpPr>
        <p:spPr bwMode="auto">
          <a:xfrm>
            <a:off x="388938" y="5116513"/>
            <a:ext cx="3683000" cy="1200150"/>
          </a:xfrm>
          <a:prstGeom prst="rect">
            <a:avLst/>
          </a:prstGeom>
          <a:noFill/>
          <a:ln w="9525">
            <a:noFill/>
            <a:miter lim="800000"/>
            <a:headEnd/>
            <a:tailEnd/>
          </a:ln>
        </p:spPr>
        <p:txBody>
          <a:bodyPr wrap="none">
            <a:spAutoFit/>
          </a:bodyPr>
          <a:lstStyle/>
          <a:p>
            <a:r>
              <a:rPr lang="en-US" i="1">
                <a:latin typeface="Times New Roman" pitchFamily="18" charset="0"/>
                <a:cs typeface="Times New Roman" pitchFamily="18" charset="0"/>
              </a:rPr>
              <a:t>The greater the uncertainty, </a:t>
            </a:r>
          </a:p>
          <a:p>
            <a:r>
              <a:rPr lang="en-US" i="1">
                <a:latin typeface="Times New Roman" pitchFamily="18" charset="0"/>
                <a:cs typeface="Times New Roman" pitchFamily="18" charset="0"/>
              </a:rPr>
              <a:t>then the more general your </a:t>
            </a:r>
          </a:p>
          <a:p>
            <a:r>
              <a:rPr lang="en-US" i="1">
                <a:latin typeface="Times New Roman" pitchFamily="18" charset="0"/>
                <a:cs typeface="Times New Roman" pitchFamily="18" charset="0"/>
              </a:rPr>
              <a:t>DRM must be</a:t>
            </a:r>
          </a:p>
        </p:txBody>
      </p:sp>
      <p:cxnSp>
        <p:nvCxnSpPr>
          <p:cNvPr id="11" name="Straight Arrow Connector 10"/>
          <p:cNvCxnSpPr/>
          <p:nvPr/>
        </p:nvCxnSpPr>
        <p:spPr>
          <a:xfrm flipV="1">
            <a:off x="3871913" y="4864100"/>
            <a:ext cx="1701800" cy="81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45000" y="1836738"/>
            <a:ext cx="4572000" cy="1570037"/>
          </a:xfrm>
          <a:prstGeom prst="rect">
            <a:avLst/>
          </a:prstGeom>
          <a:ln>
            <a:solidFill>
              <a:schemeClr val="tx2">
                <a:lumMod val="75000"/>
              </a:schemeClr>
            </a:solidFill>
          </a:ln>
        </p:spPr>
        <p:txBody>
          <a:bodyPr>
            <a:spAutoFit/>
          </a:bodyPr>
          <a:lstStyle/>
          <a:p>
            <a:pPr>
              <a:defRPr/>
            </a:pPr>
            <a:r>
              <a:rPr lang="en-US" sz="1600" b="1" i="1" dirty="0">
                <a:latin typeface="Times New Roman" pitchFamily="18" charset="0"/>
                <a:cs typeface="Times New Roman" pitchFamily="18" charset="0"/>
              </a:rPr>
              <a:t>… Houston, Tranquility Base here. The Eagle has landed! </a:t>
            </a:r>
          </a:p>
          <a:p>
            <a:pPr>
              <a:defRPr/>
            </a:pPr>
            <a:endParaRPr lang="en-US" sz="1600" b="1" i="1" dirty="0">
              <a:latin typeface="Times New Roman" pitchFamily="18" charset="0"/>
              <a:cs typeface="Times New Roman" pitchFamily="18" charset="0"/>
            </a:endParaRPr>
          </a:p>
          <a:p>
            <a:pPr>
              <a:defRPr/>
            </a:pPr>
            <a:r>
              <a:rPr lang="en-US" sz="1600" b="1" i="1" dirty="0">
                <a:latin typeface="Times New Roman" pitchFamily="18" charset="0"/>
                <a:cs typeface="Times New Roman" pitchFamily="18" charset="0"/>
              </a:rPr>
              <a:t>Roger, Tranquility. We copy you on the ground. You've got a bunch of guys about to turn blue. We're breathing again. Thanks a lot.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09600"/>
            <a:ext cx="8229600" cy="11430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Concept of Operations (CONOPS)</a:t>
            </a:r>
          </a:p>
        </p:txBody>
      </p:sp>
      <p:sp>
        <p:nvSpPr>
          <p:cNvPr id="2867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10BE0DA2-BBF5-44CC-A6F1-8B997A527BE0}" type="slidenum">
              <a:rPr lang="en-US" smtClean="0">
                <a:latin typeface="Times New Roman" pitchFamily="18" charset="0"/>
              </a:rPr>
              <a:pPr/>
              <a:t>21</a:t>
            </a:fld>
            <a:endParaRPr lang="en-US" smtClean="0">
              <a:latin typeface="Times New Roman" pitchFamily="18" charset="0"/>
            </a:endParaRPr>
          </a:p>
        </p:txBody>
      </p:sp>
      <p:sp>
        <p:nvSpPr>
          <p:cNvPr id="28676" name="Rectangle 4"/>
          <p:cNvSpPr>
            <a:spLocks noChangeArrowheads="1"/>
          </p:cNvSpPr>
          <p:nvPr/>
        </p:nvSpPr>
        <p:spPr bwMode="auto">
          <a:xfrm>
            <a:off x="582613" y="2206625"/>
            <a:ext cx="7418387" cy="3784600"/>
          </a:xfrm>
          <a:prstGeom prst="rect">
            <a:avLst/>
          </a:prstGeom>
          <a:noFill/>
          <a:ln w="9525">
            <a:noFill/>
            <a:miter lim="800000"/>
            <a:headEnd/>
            <a:tailEnd/>
          </a:ln>
        </p:spPr>
        <p:txBody>
          <a:bodyPr>
            <a:spAutoFit/>
          </a:bodyPr>
          <a:lstStyle/>
          <a:p>
            <a:r>
              <a:rPr lang="en-US" sz="2000" b="1" i="1">
                <a:latin typeface="Times New Roman" pitchFamily="18" charset="0"/>
                <a:cs typeface="Times New Roman" pitchFamily="18" charset="0"/>
              </a:rPr>
              <a:t>Short Verbal or graphic statement, in broad outline, of a commander's assumptions or intent in regard to an operation or series of operations. </a:t>
            </a:r>
          </a:p>
          <a:p>
            <a:endParaRPr lang="en-US" sz="2000" b="1" i="1">
              <a:latin typeface="Times New Roman" pitchFamily="18" charset="0"/>
              <a:cs typeface="Times New Roman" pitchFamily="18" charset="0"/>
            </a:endParaRPr>
          </a:p>
          <a:p>
            <a:r>
              <a:rPr lang="en-US" sz="2000" b="1" i="1">
                <a:latin typeface="Times New Roman" pitchFamily="18" charset="0"/>
                <a:cs typeface="Times New Roman" pitchFamily="18" charset="0"/>
              </a:rPr>
              <a:t>The concept of operations frequently is embodied in campaign plans and operation plans; in the latter case, particularly when the plans cover a series of connected operations to be carried out simultaneously or in succession. </a:t>
            </a:r>
          </a:p>
          <a:p>
            <a:endParaRPr lang="en-US" sz="2000" b="1" i="1">
              <a:latin typeface="Times New Roman" pitchFamily="18" charset="0"/>
              <a:cs typeface="Times New Roman" pitchFamily="18" charset="0"/>
            </a:endParaRPr>
          </a:p>
          <a:p>
            <a:r>
              <a:rPr lang="en-US" sz="2000" b="1" i="1">
                <a:latin typeface="Times New Roman" pitchFamily="18" charset="0"/>
                <a:cs typeface="Times New Roman" pitchFamily="18" charset="0"/>
              </a:rPr>
              <a:t>The concept is designed to give an overall picture of the operation. It is included primarily for additional clarity of purpose. Also called commander's concept or CONOPS.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454025"/>
            <a:ext cx="8839200" cy="838200"/>
          </a:xfrm>
        </p:spPr>
        <p:txBody>
          <a:bodyPr/>
          <a:lstStyle/>
          <a:p>
            <a:r>
              <a:rPr lang="en-US" sz="3200" b="1" dirty="0" smtClean="0">
                <a:solidFill>
                  <a:schemeClr val="tx1">
                    <a:lumMod val="85000"/>
                    <a:lumOff val="15000"/>
                  </a:schemeClr>
                </a:solidFill>
                <a:latin typeface="Times New Roman" pitchFamily="18" charset="0"/>
              </a:rPr>
              <a:t>CONOPS Example</a:t>
            </a:r>
          </a:p>
        </p:txBody>
      </p:sp>
      <p:sp>
        <p:nvSpPr>
          <p:cNvPr id="29699" name="Rectangle 3"/>
          <p:cNvSpPr>
            <a:spLocks noChangeArrowheads="1"/>
          </p:cNvSpPr>
          <p:nvPr/>
        </p:nvSpPr>
        <p:spPr bwMode="auto">
          <a:xfrm>
            <a:off x="5948363" y="1627188"/>
            <a:ext cx="3044825" cy="4710112"/>
          </a:xfrm>
          <a:prstGeom prst="rect">
            <a:avLst/>
          </a:prstGeom>
          <a:noFill/>
          <a:ln w="9525">
            <a:noFill/>
            <a:miter lim="800000"/>
            <a:headEnd/>
            <a:tailEnd/>
          </a:ln>
        </p:spPr>
        <p:txBody>
          <a:bodyPr>
            <a:spAutoFit/>
          </a:bodyPr>
          <a:lstStyle/>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As magnetosphere processes evolve during a geomagnetic disturbance, </a:t>
            </a:r>
          </a:p>
          <a:p>
            <a:r>
              <a:rPr lang="en-US" sz="2000" b="1" i="1">
                <a:latin typeface="Times New Roman" pitchFamily="18" charset="0"/>
                <a:cs typeface="Times New Roman" pitchFamily="18" charset="0"/>
              </a:rPr>
              <a:t>HiDEF</a:t>
            </a:r>
            <a:r>
              <a:rPr lang="en-US" sz="2000" b="1">
                <a:latin typeface="Times New Roman" pitchFamily="18" charset="0"/>
                <a:cs typeface="Times New Roman" pitchFamily="18" charset="0"/>
              </a:rPr>
              <a:t> E-field observations provide a detailed map</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Constellation will utilize natural RAAN precession to transform cluster from </a:t>
            </a:r>
          </a:p>
          <a:p>
            <a:r>
              <a:rPr lang="en-US" sz="2000" b="1">
                <a:latin typeface="Times New Roman" pitchFamily="18" charset="0"/>
                <a:cs typeface="Times New Roman" pitchFamily="18" charset="0"/>
              </a:rPr>
              <a:t>initially densely packed “sting of pearls” to a globally distributed sensor cluster</a:t>
            </a:r>
          </a:p>
        </p:txBody>
      </p:sp>
      <p:pic>
        <p:nvPicPr>
          <p:cNvPr id="29700" name="Picture 4" descr="phases2"/>
          <p:cNvPicPr>
            <a:picLocks noChangeAspect="1" noChangeArrowheads="1"/>
          </p:cNvPicPr>
          <p:nvPr/>
        </p:nvPicPr>
        <p:blipFill>
          <a:blip r:embed="rId3" cstate="print"/>
          <a:srcRect/>
          <a:stretch>
            <a:fillRect/>
          </a:stretch>
        </p:blipFill>
        <p:spPr bwMode="auto">
          <a:xfrm>
            <a:off x="122238" y="1847850"/>
            <a:ext cx="5756275" cy="3176588"/>
          </a:xfrm>
          <a:prstGeom prst="rect">
            <a:avLst/>
          </a:prstGeom>
          <a:noFill/>
          <a:ln w="9525">
            <a:solidFill>
              <a:schemeClr val="tx1"/>
            </a:solidFill>
            <a:miter lim="800000"/>
            <a:headEnd/>
            <a:tailEnd/>
          </a:ln>
        </p:spPr>
      </p:pic>
      <p:sp>
        <p:nvSpPr>
          <p:cNvPr id="29701" name="Rectangle 8"/>
          <p:cNvSpPr>
            <a:spLocks noChangeArrowheads="1"/>
          </p:cNvSpPr>
          <p:nvPr/>
        </p:nvSpPr>
        <p:spPr bwMode="auto">
          <a:xfrm>
            <a:off x="461963" y="5160963"/>
            <a:ext cx="5451475" cy="1200150"/>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 HiDEF mission proposed for in-situ simultaneous E-field measurements </a:t>
            </a:r>
          </a:p>
          <a:p>
            <a:r>
              <a:rPr lang="en-US" b="1">
                <a:latin typeface="Times New Roman" pitchFamily="18" charset="0"/>
                <a:cs typeface="Times New Roman" pitchFamily="18" charset="0"/>
              </a:rPr>
              <a:t>using constellation of pico-satellites</a:t>
            </a:r>
          </a:p>
        </p:txBody>
      </p:sp>
      <p:sp>
        <p:nvSpPr>
          <p:cNvPr id="29702"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35C9879D-D85B-410C-92AE-9F32B2B442FB}"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G:\Graphics\Envelope 1.png"/>
          <p:cNvPicPr>
            <a:picLocks noChangeAspect="1" noChangeArrowheads="1"/>
          </p:cNvPicPr>
          <p:nvPr/>
        </p:nvPicPr>
        <p:blipFill>
          <a:blip r:embed="rId2" cstate="print"/>
          <a:srcRect/>
          <a:stretch>
            <a:fillRect/>
          </a:stretch>
        </p:blipFill>
        <p:spPr bwMode="auto">
          <a:xfrm>
            <a:off x="990600" y="990600"/>
            <a:ext cx="5816600" cy="4438650"/>
          </a:xfrm>
          <a:prstGeom prst="rect">
            <a:avLst/>
          </a:prstGeom>
          <a:noFill/>
          <a:ln w="9525">
            <a:noFill/>
            <a:miter lim="800000"/>
            <a:headEnd/>
            <a:tailEnd/>
          </a:ln>
        </p:spPr>
      </p:pic>
      <p:pic>
        <p:nvPicPr>
          <p:cNvPr id="1027" name="Picture 3" descr="G:\Graphics\Envelope 2.png"/>
          <p:cNvPicPr>
            <a:picLocks noChangeAspect="1" noChangeArrowheads="1"/>
          </p:cNvPicPr>
          <p:nvPr/>
        </p:nvPicPr>
        <p:blipFill>
          <a:blip r:embed="rId3" cstate="print"/>
          <a:srcRect l="17390" t="11604" r="10146" b="22696"/>
          <a:stretch>
            <a:fillRect/>
          </a:stretch>
        </p:blipFill>
        <p:spPr bwMode="auto">
          <a:xfrm>
            <a:off x="2438400" y="1524000"/>
            <a:ext cx="4038600" cy="2746375"/>
          </a:xfrm>
          <a:prstGeom prst="rect">
            <a:avLst/>
          </a:prstGeom>
          <a:noFill/>
          <a:ln w="9525">
            <a:noFill/>
            <a:miter lim="800000"/>
            <a:headEnd/>
            <a:tailEnd/>
          </a:ln>
        </p:spPr>
      </p:pic>
      <p:pic>
        <p:nvPicPr>
          <p:cNvPr id="1032" name="Picture 8" descr="G:\Graphics\Envelope 3.png"/>
          <p:cNvPicPr>
            <a:picLocks noChangeAspect="1" noChangeArrowheads="1"/>
          </p:cNvPicPr>
          <p:nvPr/>
        </p:nvPicPr>
        <p:blipFill>
          <a:blip r:embed="rId4" cstate="print"/>
          <a:srcRect/>
          <a:stretch>
            <a:fillRect/>
          </a:stretch>
        </p:blipFill>
        <p:spPr bwMode="auto">
          <a:xfrm>
            <a:off x="3200400" y="2133600"/>
            <a:ext cx="2971800" cy="1295400"/>
          </a:xfrm>
          <a:prstGeom prst="rect">
            <a:avLst/>
          </a:prstGeom>
          <a:noFill/>
          <a:ln w="9525">
            <a:noFill/>
            <a:miter lim="800000"/>
            <a:headEnd/>
            <a:tailEnd/>
          </a:ln>
        </p:spPr>
      </p:pic>
      <p:cxnSp>
        <p:nvCxnSpPr>
          <p:cNvPr id="45" name="Straight Connector 44"/>
          <p:cNvCxnSpPr/>
          <p:nvPr/>
        </p:nvCxnSpPr>
        <p:spPr>
          <a:xfrm>
            <a:off x="762000" y="2133600"/>
            <a:ext cx="6172200" cy="1588"/>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26" name="TextBox 4"/>
          <p:cNvSpPr txBox="1">
            <a:spLocks noChangeArrowheads="1"/>
          </p:cNvSpPr>
          <p:nvPr/>
        </p:nvSpPr>
        <p:spPr bwMode="auto">
          <a:xfrm>
            <a:off x="1828800" y="381000"/>
            <a:ext cx="4648200" cy="523220"/>
          </a:xfrm>
          <a:prstGeom prst="rect">
            <a:avLst/>
          </a:prstGeom>
          <a:noFill/>
          <a:ln w="9525">
            <a:noFill/>
            <a:miter lim="800000"/>
            <a:headEnd/>
            <a:tailEnd/>
          </a:ln>
        </p:spPr>
        <p:txBody>
          <a:bodyPr wrap="square">
            <a:spAutoFit/>
          </a:bodyPr>
          <a:lstStyle/>
          <a:p>
            <a:r>
              <a:rPr lang="en-US" sz="2800" b="1" dirty="0" smtClean="0">
                <a:solidFill>
                  <a:schemeClr val="tx1">
                    <a:lumMod val="85000"/>
                    <a:lumOff val="15000"/>
                  </a:schemeClr>
                </a:solidFill>
                <a:latin typeface="Times New Roman" pitchFamily="18" charset="0"/>
              </a:rPr>
              <a:t>CONOPS Example2</a:t>
            </a:r>
            <a:endParaRPr lang="en-US" sz="2800" b="1" u="sng" dirty="0">
              <a:latin typeface="Times New Roman" pitchFamily="18" charset="0"/>
              <a:cs typeface="Times New Roman" pitchFamily="18" charset="0"/>
            </a:endParaRPr>
          </a:p>
        </p:txBody>
      </p:sp>
      <p:sp>
        <p:nvSpPr>
          <p:cNvPr id="11" name="Freeform 10"/>
          <p:cNvSpPr/>
          <p:nvPr/>
        </p:nvSpPr>
        <p:spPr>
          <a:xfrm>
            <a:off x="1905000" y="4953000"/>
            <a:ext cx="5051425" cy="358775"/>
          </a:xfrm>
          <a:custGeom>
            <a:avLst/>
            <a:gdLst>
              <a:gd name="connsiteX0" fmla="*/ 0 w 5050971"/>
              <a:gd name="connsiteY0" fmla="*/ 326572 h 359229"/>
              <a:gd name="connsiteX1" fmla="*/ 217714 w 5050971"/>
              <a:gd name="connsiteY1" fmla="*/ 337457 h 359229"/>
              <a:gd name="connsiteX2" fmla="*/ 250371 w 5050971"/>
              <a:gd name="connsiteY2" fmla="*/ 348343 h 359229"/>
              <a:gd name="connsiteX3" fmla="*/ 381000 w 5050971"/>
              <a:gd name="connsiteY3" fmla="*/ 359229 h 359229"/>
              <a:gd name="connsiteX4" fmla="*/ 478971 w 5050971"/>
              <a:gd name="connsiteY4" fmla="*/ 348343 h 359229"/>
              <a:gd name="connsiteX5" fmla="*/ 500743 w 5050971"/>
              <a:gd name="connsiteY5" fmla="*/ 326572 h 359229"/>
              <a:gd name="connsiteX6" fmla="*/ 762000 w 5050971"/>
              <a:gd name="connsiteY6" fmla="*/ 315686 h 359229"/>
              <a:gd name="connsiteX7" fmla="*/ 794657 w 5050971"/>
              <a:gd name="connsiteY7" fmla="*/ 304800 h 359229"/>
              <a:gd name="connsiteX8" fmla="*/ 838200 w 5050971"/>
              <a:gd name="connsiteY8" fmla="*/ 261257 h 359229"/>
              <a:gd name="connsiteX9" fmla="*/ 914400 w 5050971"/>
              <a:gd name="connsiteY9" fmla="*/ 239486 h 359229"/>
              <a:gd name="connsiteX10" fmla="*/ 979714 w 5050971"/>
              <a:gd name="connsiteY10" fmla="*/ 195943 h 359229"/>
              <a:gd name="connsiteX11" fmla="*/ 1045029 w 5050971"/>
              <a:gd name="connsiteY11" fmla="*/ 217715 h 359229"/>
              <a:gd name="connsiteX12" fmla="*/ 1077686 w 5050971"/>
              <a:gd name="connsiteY12" fmla="*/ 228600 h 359229"/>
              <a:gd name="connsiteX13" fmla="*/ 1099457 w 5050971"/>
              <a:gd name="connsiteY13" fmla="*/ 250372 h 359229"/>
              <a:gd name="connsiteX14" fmla="*/ 1110343 w 5050971"/>
              <a:gd name="connsiteY14" fmla="*/ 283029 h 359229"/>
              <a:gd name="connsiteX15" fmla="*/ 1164771 w 5050971"/>
              <a:gd name="connsiteY15" fmla="*/ 272143 h 359229"/>
              <a:gd name="connsiteX16" fmla="*/ 1273629 w 5050971"/>
              <a:gd name="connsiteY16" fmla="*/ 283029 h 359229"/>
              <a:gd name="connsiteX17" fmla="*/ 1306286 w 5050971"/>
              <a:gd name="connsiteY17" fmla="*/ 304800 h 359229"/>
              <a:gd name="connsiteX18" fmla="*/ 1338943 w 5050971"/>
              <a:gd name="connsiteY18" fmla="*/ 315686 h 359229"/>
              <a:gd name="connsiteX19" fmla="*/ 1491343 w 5050971"/>
              <a:gd name="connsiteY19" fmla="*/ 283029 h 359229"/>
              <a:gd name="connsiteX20" fmla="*/ 1556657 w 5050971"/>
              <a:gd name="connsiteY20" fmla="*/ 239486 h 359229"/>
              <a:gd name="connsiteX21" fmla="*/ 1621971 w 5050971"/>
              <a:gd name="connsiteY21" fmla="*/ 206829 h 359229"/>
              <a:gd name="connsiteX22" fmla="*/ 1643743 w 5050971"/>
              <a:gd name="connsiteY22" fmla="*/ 185057 h 359229"/>
              <a:gd name="connsiteX23" fmla="*/ 1763486 w 5050971"/>
              <a:gd name="connsiteY23" fmla="*/ 174172 h 359229"/>
              <a:gd name="connsiteX24" fmla="*/ 1970314 w 5050971"/>
              <a:gd name="connsiteY24" fmla="*/ 163286 h 359229"/>
              <a:gd name="connsiteX25" fmla="*/ 2100943 w 5050971"/>
              <a:gd name="connsiteY25" fmla="*/ 174172 h 359229"/>
              <a:gd name="connsiteX26" fmla="*/ 2122714 w 5050971"/>
              <a:gd name="connsiteY26" fmla="*/ 152400 h 359229"/>
              <a:gd name="connsiteX27" fmla="*/ 2177143 w 5050971"/>
              <a:gd name="connsiteY27" fmla="*/ 119743 h 359229"/>
              <a:gd name="connsiteX28" fmla="*/ 2416629 w 5050971"/>
              <a:gd name="connsiteY28" fmla="*/ 130629 h 359229"/>
              <a:gd name="connsiteX29" fmla="*/ 2471057 w 5050971"/>
              <a:gd name="connsiteY29" fmla="*/ 87086 h 359229"/>
              <a:gd name="connsiteX30" fmla="*/ 2547257 w 5050971"/>
              <a:gd name="connsiteY30" fmla="*/ 32657 h 359229"/>
              <a:gd name="connsiteX31" fmla="*/ 2634343 w 5050971"/>
              <a:gd name="connsiteY31" fmla="*/ 21772 h 359229"/>
              <a:gd name="connsiteX32" fmla="*/ 2743200 w 5050971"/>
              <a:gd name="connsiteY32" fmla="*/ 0 h 359229"/>
              <a:gd name="connsiteX33" fmla="*/ 2775857 w 5050971"/>
              <a:gd name="connsiteY33" fmla="*/ 10886 h 359229"/>
              <a:gd name="connsiteX34" fmla="*/ 2797629 w 5050971"/>
              <a:gd name="connsiteY34" fmla="*/ 32657 h 359229"/>
              <a:gd name="connsiteX35" fmla="*/ 2939143 w 5050971"/>
              <a:gd name="connsiteY35" fmla="*/ 65315 h 359229"/>
              <a:gd name="connsiteX36" fmla="*/ 2982686 w 5050971"/>
              <a:gd name="connsiteY36" fmla="*/ 76200 h 359229"/>
              <a:gd name="connsiteX37" fmla="*/ 3058886 w 5050971"/>
              <a:gd name="connsiteY37" fmla="*/ 87086 h 359229"/>
              <a:gd name="connsiteX38" fmla="*/ 3069771 w 5050971"/>
              <a:gd name="connsiteY38" fmla="*/ 185057 h 359229"/>
              <a:gd name="connsiteX39" fmla="*/ 3254829 w 5050971"/>
              <a:gd name="connsiteY39" fmla="*/ 174172 h 359229"/>
              <a:gd name="connsiteX40" fmla="*/ 3265714 w 5050971"/>
              <a:gd name="connsiteY40" fmla="*/ 141515 h 359229"/>
              <a:gd name="connsiteX41" fmla="*/ 3363686 w 5050971"/>
              <a:gd name="connsiteY41" fmla="*/ 130629 h 359229"/>
              <a:gd name="connsiteX42" fmla="*/ 3396343 w 5050971"/>
              <a:gd name="connsiteY42" fmla="*/ 76200 h 359229"/>
              <a:gd name="connsiteX43" fmla="*/ 3429000 w 5050971"/>
              <a:gd name="connsiteY43" fmla="*/ 65315 h 359229"/>
              <a:gd name="connsiteX44" fmla="*/ 3516086 w 5050971"/>
              <a:gd name="connsiteY44" fmla="*/ 87086 h 359229"/>
              <a:gd name="connsiteX45" fmla="*/ 3548743 w 5050971"/>
              <a:gd name="connsiteY45" fmla="*/ 108857 h 359229"/>
              <a:gd name="connsiteX46" fmla="*/ 3646714 w 5050971"/>
              <a:gd name="connsiteY46" fmla="*/ 87086 h 359229"/>
              <a:gd name="connsiteX47" fmla="*/ 3679371 w 5050971"/>
              <a:gd name="connsiteY47" fmla="*/ 76200 h 359229"/>
              <a:gd name="connsiteX48" fmla="*/ 3733800 w 5050971"/>
              <a:gd name="connsiteY48" fmla="*/ 32657 h 359229"/>
              <a:gd name="connsiteX49" fmla="*/ 3766457 w 5050971"/>
              <a:gd name="connsiteY49" fmla="*/ 21772 h 359229"/>
              <a:gd name="connsiteX50" fmla="*/ 3820886 w 5050971"/>
              <a:gd name="connsiteY50" fmla="*/ 54429 h 359229"/>
              <a:gd name="connsiteX51" fmla="*/ 3853543 w 5050971"/>
              <a:gd name="connsiteY51" fmla="*/ 65315 h 359229"/>
              <a:gd name="connsiteX52" fmla="*/ 3886200 w 5050971"/>
              <a:gd name="connsiteY52" fmla="*/ 87086 h 359229"/>
              <a:gd name="connsiteX53" fmla="*/ 3951514 w 5050971"/>
              <a:gd name="connsiteY53" fmla="*/ 97972 h 359229"/>
              <a:gd name="connsiteX54" fmla="*/ 4005943 w 5050971"/>
              <a:gd name="connsiteY54" fmla="*/ 108857 h 359229"/>
              <a:gd name="connsiteX55" fmla="*/ 4027714 w 5050971"/>
              <a:gd name="connsiteY55" fmla="*/ 130629 h 359229"/>
              <a:gd name="connsiteX56" fmla="*/ 4267200 w 5050971"/>
              <a:gd name="connsiteY56" fmla="*/ 152400 h 359229"/>
              <a:gd name="connsiteX57" fmla="*/ 4517571 w 5050971"/>
              <a:gd name="connsiteY57" fmla="*/ 174172 h 359229"/>
              <a:gd name="connsiteX58" fmla="*/ 4593771 w 5050971"/>
              <a:gd name="connsiteY58" fmla="*/ 228600 h 359229"/>
              <a:gd name="connsiteX59" fmla="*/ 4669971 w 5050971"/>
              <a:gd name="connsiteY59" fmla="*/ 217715 h 359229"/>
              <a:gd name="connsiteX60" fmla="*/ 4757057 w 5050971"/>
              <a:gd name="connsiteY60" fmla="*/ 206829 h 359229"/>
              <a:gd name="connsiteX61" fmla="*/ 4844143 w 5050971"/>
              <a:gd name="connsiteY61" fmla="*/ 185057 h 359229"/>
              <a:gd name="connsiteX62" fmla="*/ 5050971 w 5050971"/>
              <a:gd name="connsiteY62" fmla="*/ 185057 h 3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50971" h="359229">
                <a:moveTo>
                  <a:pt x="0" y="326572"/>
                </a:moveTo>
                <a:cubicBezTo>
                  <a:pt x="72571" y="330200"/>
                  <a:pt x="145325" y="331162"/>
                  <a:pt x="217714" y="337457"/>
                </a:cubicBezTo>
                <a:cubicBezTo>
                  <a:pt x="229145" y="338451"/>
                  <a:pt x="238997" y="346826"/>
                  <a:pt x="250371" y="348343"/>
                </a:cubicBezTo>
                <a:cubicBezTo>
                  <a:pt x="293682" y="354118"/>
                  <a:pt x="337457" y="355600"/>
                  <a:pt x="381000" y="359229"/>
                </a:cubicBezTo>
                <a:cubicBezTo>
                  <a:pt x="413657" y="355600"/>
                  <a:pt x="447271" y="356988"/>
                  <a:pt x="478971" y="348343"/>
                </a:cubicBezTo>
                <a:cubicBezTo>
                  <a:pt x="488873" y="345643"/>
                  <a:pt x="490547" y="327748"/>
                  <a:pt x="500743" y="326572"/>
                </a:cubicBezTo>
                <a:cubicBezTo>
                  <a:pt x="587330" y="316581"/>
                  <a:pt x="674914" y="319315"/>
                  <a:pt x="762000" y="315686"/>
                </a:cubicBezTo>
                <a:cubicBezTo>
                  <a:pt x="772886" y="312057"/>
                  <a:pt x="785320" y="311469"/>
                  <a:pt x="794657" y="304800"/>
                </a:cubicBezTo>
                <a:cubicBezTo>
                  <a:pt x="811360" y="292869"/>
                  <a:pt x="818286" y="266235"/>
                  <a:pt x="838200" y="261257"/>
                </a:cubicBezTo>
                <a:cubicBezTo>
                  <a:pt x="892875" y="247589"/>
                  <a:pt x="867550" y="255103"/>
                  <a:pt x="914400" y="239486"/>
                </a:cubicBezTo>
                <a:cubicBezTo>
                  <a:pt x="929807" y="224079"/>
                  <a:pt x="951358" y="192792"/>
                  <a:pt x="979714" y="195943"/>
                </a:cubicBezTo>
                <a:cubicBezTo>
                  <a:pt x="1002523" y="198477"/>
                  <a:pt x="1023257" y="210458"/>
                  <a:pt x="1045029" y="217715"/>
                </a:cubicBezTo>
                <a:lnTo>
                  <a:pt x="1077686" y="228600"/>
                </a:lnTo>
                <a:cubicBezTo>
                  <a:pt x="1084943" y="235857"/>
                  <a:pt x="1094177" y="241571"/>
                  <a:pt x="1099457" y="250372"/>
                </a:cubicBezTo>
                <a:cubicBezTo>
                  <a:pt x="1105361" y="260211"/>
                  <a:pt x="1099457" y="279400"/>
                  <a:pt x="1110343" y="283029"/>
                </a:cubicBezTo>
                <a:cubicBezTo>
                  <a:pt x="1127896" y="288880"/>
                  <a:pt x="1146628" y="275772"/>
                  <a:pt x="1164771" y="272143"/>
                </a:cubicBezTo>
                <a:cubicBezTo>
                  <a:pt x="1201057" y="275772"/>
                  <a:pt x="1238096" y="274829"/>
                  <a:pt x="1273629" y="283029"/>
                </a:cubicBezTo>
                <a:cubicBezTo>
                  <a:pt x="1286377" y="285971"/>
                  <a:pt x="1294584" y="298949"/>
                  <a:pt x="1306286" y="304800"/>
                </a:cubicBezTo>
                <a:cubicBezTo>
                  <a:pt x="1316549" y="309932"/>
                  <a:pt x="1328057" y="312057"/>
                  <a:pt x="1338943" y="315686"/>
                </a:cubicBezTo>
                <a:cubicBezTo>
                  <a:pt x="1432010" y="284664"/>
                  <a:pt x="1381485" y="296762"/>
                  <a:pt x="1491343" y="283029"/>
                </a:cubicBezTo>
                <a:cubicBezTo>
                  <a:pt x="1568993" y="257145"/>
                  <a:pt x="1475116" y="293847"/>
                  <a:pt x="1556657" y="239486"/>
                </a:cubicBezTo>
                <a:cubicBezTo>
                  <a:pt x="1677382" y="159002"/>
                  <a:pt x="1493505" y="309601"/>
                  <a:pt x="1621971" y="206829"/>
                </a:cubicBezTo>
                <a:cubicBezTo>
                  <a:pt x="1629985" y="200418"/>
                  <a:pt x="1633742" y="187365"/>
                  <a:pt x="1643743" y="185057"/>
                </a:cubicBezTo>
                <a:cubicBezTo>
                  <a:pt x="1682796" y="176045"/>
                  <a:pt x="1723572" y="177800"/>
                  <a:pt x="1763486" y="174172"/>
                </a:cubicBezTo>
                <a:cubicBezTo>
                  <a:pt x="1873683" y="137439"/>
                  <a:pt x="1805919" y="150640"/>
                  <a:pt x="1970314" y="163286"/>
                </a:cubicBezTo>
                <a:cubicBezTo>
                  <a:pt x="2056568" y="192036"/>
                  <a:pt x="2012992" y="188830"/>
                  <a:pt x="2100943" y="174172"/>
                </a:cubicBezTo>
                <a:cubicBezTo>
                  <a:pt x="2108200" y="166915"/>
                  <a:pt x="2113913" y="157680"/>
                  <a:pt x="2122714" y="152400"/>
                </a:cubicBezTo>
                <a:cubicBezTo>
                  <a:pt x="2193373" y="110004"/>
                  <a:pt x="2121975" y="174911"/>
                  <a:pt x="2177143" y="119743"/>
                </a:cubicBezTo>
                <a:cubicBezTo>
                  <a:pt x="2297642" y="159911"/>
                  <a:pt x="2219553" y="142947"/>
                  <a:pt x="2416629" y="130629"/>
                </a:cubicBezTo>
                <a:cubicBezTo>
                  <a:pt x="2490727" y="56527"/>
                  <a:pt x="2374949" y="169464"/>
                  <a:pt x="2471057" y="87086"/>
                </a:cubicBezTo>
                <a:cubicBezTo>
                  <a:pt x="2512717" y="51377"/>
                  <a:pt x="2500715" y="41119"/>
                  <a:pt x="2547257" y="32657"/>
                </a:cubicBezTo>
                <a:cubicBezTo>
                  <a:pt x="2576040" y="27424"/>
                  <a:pt x="2605486" y="26581"/>
                  <a:pt x="2634343" y="21772"/>
                </a:cubicBezTo>
                <a:cubicBezTo>
                  <a:pt x="2670844" y="15689"/>
                  <a:pt x="2743200" y="0"/>
                  <a:pt x="2743200" y="0"/>
                </a:cubicBezTo>
                <a:cubicBezTo>
                  <a:pt x="2754086" y="3629"/>
                  <a:pt x="2766018" y="4982"/>
                  <a:pt x="2775857" y="10886"/>
                </a:cubicBezTo>
                <a:cubicBezTo>
                  <a:pt x="2784658" y="16166"/>
                  <a:pt x="2788449" y="28067"/>
                  <a:pt x="2797629" y="32657"/>
                </a:cubicBezTo>
                <a:cubicBezTo>
                  <a:pt x="2851157" y="59421"/>
                  <a:pt x="2880616" y="54674"/>
                  <a:pt x="2939143" y="65315"/>
                </a:cubicBezTo>
                <a:cubicBezTo>
                  <a:pt x="2953863" y="67991"/>
                  <a:pt x="2967966" y="73524"/>
                  <a:pt x="2982686" y="76200"/>
                </a:cubicBezTo>
                <a:cubicBezTo>
                  <a:pt x="3007930" y="80790"/>
                  <a:pt x="3033486" y="83457"/>
                  <a:pt x="3058886" y="87086"/>
                </a:cubicBezTo>
                <a:cubicBezTo>
                  <a:pt x="3062514" y="119743"/>
                  <a:pt x="3039745" y="171712"/>
                  <a:pt x="3069771" y="185057"/>
                </a:cubicBezTo>
                <a:cubicBezTo>
                  <a:pt x="3126238" y="210153"/>
                  <a:pt x="3194508" y="187576"/>
                  <a:pt x="3254829" y="174172"/>
                </a:cubicBezTo>
                <a:cubicBezTo>
                  <a:pt x="3266030" y="171683"/>
                  <a:pt x="3255060" y="145777"/>
                  <a:pt x="3265714" y="141515"/>
                </a:cubicBezTo>
                <a:cubicBezTo>
                  <a:pt x="3296222" y="129312"/>
                  <a:pt x="3331029" y="134258"/>
                  <a:pt x="3363686" y="130629"/>
                </a:cubicBezTo>
                <a:cubicBezTo>
                  <a:pt x="3372248" y="104941"/>
                  <a:pt x="3371438" y="91143"/>
                  <a:pt x="3396343" y="76200"/>
                </a:cubicBezTo>
                <a:cubicBezTo>
                  <a:pt x="3406182" y="70297"/>
                  <a:pt x="3418114" y="68943"/>
                  <a:pt x="3429000" y="65315"/>
                </a:cubicBezTo>
                <a:cubicBezTo>
                  <a:pt x="3449707" y="69456"/>
                  <a:pt x="3493767" y="75927"/>
                  <a:pt x="3516086" y="87086"/>
                </a:cubicBezTo>
                <a:cubicBezTo>
                  <a:pt x="3527788" y="92937"/>
                  <a:pt x="3537857" y="101600"/>
                  <a:pt x="3548743" y="108857"/>
                </a:cubicBezTo>
                <a:cubicBezTo>
                  <a:pt x="3586161" y="101374"/>
                  <a:pt x="3610839" y="97336"/>
                  <a:pt x="3646714" y="87086"/>
                </a:cubicBezTo>
                <a:cubicBezTo>
                  <a:pt x="3657747" y="83934"/>
                  <a:pt x="3668485" y="79829"/>
                  <a:pt x="3679371" y="76200"/>
                </a:cubicBezTo>
                <a:cubicBezTo>
                  <a:pt x="3699620" y="55952"/>
                  <a:pt x="3706339" y="46388"/>
                  <a:pt x="3733800" y="32657"/>
                </a:cubicBezTo>
                <a:cubicBezTo>
                  <a:pt x="3744063" y="27525"/>
                  <a:pt x="3755571" y="25400"/>
                  <a:pt x="3766457" y="21772"/>
                </a:cubicBezTo>
                <a:cubicBezTo>
                  <a:pt x="3858961" y="52605"/>
                  <a:pt x="3746178" y="9604"/>
                  <a:pt x="3820886" y="54429"/>
                </a:cubicBezTo>
                <a:cubicBezTo>
                  <a:pt x="3830725" y="60333"/>
                  <a:pt x="3843280" y="60183"/>
                  <a:pt x="3853543" y="65315"/>
                </a:cubicBezTo>
                <a:cubicBezTo>
                  <a:pt x="3865245" y="71166"/>
                  <a:pt x="3873788" y="82949"/>
                  <a:pt x="3886200" y="87086"/>
                </a:cubicBezTo>
                <a:cubicBezTo>
                  <a:pt x="3907139" y="94066"/>
                  <a:pt x="3929798" y="94024"/>
                  <a:pt x="3951514" y="97972"/>
                </a:cubicBezTo>
                <a:cubicBezTo>
                  <a:pt x="3969718" y="101282"/>
                  <a:pt x="3987800" y="105229"/>
                  <a:pt x="4005943" y="108857"/>
                </a:cubicBezTo>
                <a:cubicBezTo>
                  <a:pt x="4013200" y="116114"/>
                  <a:pt x="4021303" y="122615"/>
                  <a:pt x="4027714" y="130629"/>
                </a:cubicBezTo>
                <a:cubicBezTo>
                  <a:pt x="4101728" y="223147"/>
                  <a:pt x="3970130" y="167254"/>
                  <a:pt x="4267200" y="152400"/>
                </a:cubicBezTo>
                <a:cubicBezTo>
                  <a:pt x="4350657" y="159657"/>
                  <a:pt x="4458335" y="114936"/>
                  <a:pt x="4517571" y="174172"/>
                </a:cubicBezTo>
                <a:cubicBezTo>
                  <a:pt x="4569228" y="225829"/>
                  <a:pt x="4541641" y="211224"/>
                  <a:pt x="4593771" y="228600"/>
                </a:cubicBezTo>
                <a:lnTo>
                  <a:pt x="4669971" y="217715"/>
                </a:lnTo>
                <a:cubicBezTo>
                  <a:pt x="4698969" y="213849"/>
                  <a:pt x="4728304" y="212220"/>
                  <a:pt x="4757057" y="206829"/>
                </a:cubicBezTo>
                <a:cubicBezTo>
                  <a:pt x="4786467" y="201315"/>
                  <a:pt x="4814221" y="185057"/>
                  <a:pt x="4844143" y="185057"/>
                </a:cubicBezTo>
                <a:lnTo>
                  <a:pt x="5050971" y="185057"/>
                </a:lnTo>
              </a:path>
            </a:pathLst>
          </a:custGeom>
          <a:ln w="15875">
            <a:solidFill>
              <a:schemeClr val="tx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txBody>
          <a:bodyPr anchor="ctr"/>
          <a:lstStyle/>
          <a:p>
            <a:pPr algn="ctr" eaLnBrk="1" hangingPunct="1">
              <a:defRPr/>
            </a:pPr>
            <a:endParaRPr lang="en-US" sz="1200" b="1">
              <a:latin typeface="Times New Roman" pitchFamily="18" charset="0"/>
              <a:cs typeface="Times New Roman" pitchFamily="18" charset="0"/>
            </a:endParaRPr>
          </a:p>
        </p:txBody>
      </p:sp>
      <p:sp>
        <p:nvSpPr>
          <p:cNvPr id="12" name="Date Placeholder 1"/>
          <p:cNvSpPr txBox="1">
            <a:spLocks/>
          </p:cNvSpPr>
          <p:nvPr/>
        </p:nvSpPr>
        <p:spPr bwMode="auto">
          <a:xfrm>
            <a:off x="1066800" y="4659313"/>
            <a:ext cx="762000" cy="3810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Launch Site</a:t>
            </a:r>
          </a:p>
        </p:txBody>
      </p:sp>
      <p:cxnSp>
        <p:nvCxnSpPr>
          <p:cNvPr id="13" name="Straight Arrow Connector 31"/>
          <p:cNvCxnSpPr>
            <a:cxnSpLocks noChangeShapeType="1"/>
            <a:stCxn id="12" idx="2"/>
            <a:endCxn id="11" idx="3"/>
          </p:cNvCxnSpPr>
          <p:nvPr/>
        </p:nvCxnSpPr>
        <p:spPr bwMode="auto">
          <a:xfrm rot="16200000" flipH="1">
            <a:off x="1731169" y="4756944"/>
            <a:ext cx="271462" cy="838200"/>
          </a:xfrm>
          <a:prstGeom prst="straightConnector1">
            <a:avLst/>
          </a:prstGeom>
          <a:noFill/>
          <a:ln w="9525" algn="ctr">
            <a:solidFill>
              <a:schemeClr val="tx1"/>
            </a:solidFill>
            <a:round/>
            <a:headEnd/>
            <a:tailEnd type="arrow" w="med" len="med"/>
          </a:ln>
          <a:effectLst>
            <a:outerShdw dist="38100" dir="5400000" algn="t" rotWithShape="0">
              <a:schemeClr val="bg1">
                <a:alpha val="84000"/>
              </a:schemeClr>
            </a:outerShdw>
          </a:effectLst>
        </p:spPr>
      </p:cxnSp>
      <p:sp>
        <p:nvSpPr>
          <p:cNvPr id="47" name="Date Placeholder 1"/>
          <p:cNvSpPr txBox="1">
            <a:spLocks/>
          </p:cNvSpPr>
          <p:nvPr/>
        </p:nvSpPr>
        <p:spPr bwMode="auto">
          <a:xfrm>
            <a:off x="762000" y="1905000"/>
            <a:ext cx="16764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Target Altitude 1</a:t>
            </a:r>
          </a:p>
        </p:txBody>
      </p:sp>
      <p:pic>
        <p:nvPicPr>
          <p:cNvPr id="43" name="Picture 6" descr="G:\Graphics\Plume2.png"/>
          <p:cNvPicPr>
            <a:picLocks noChangeAspect="1" noChangeArrowheads="1"/>
          </p:cNvPicPr>
          <p:nvPr/>
        </p:nvPicPr>
        <p:blipFill>
          <a:blip r:embed="rId5" cstate="print"/>
          <a:srcRect/>
          <a:stretch>
            <a:fillRect/>
          </a:stretch>
        </p:blipFill>
        <p:spPr bwMode="auto">
          <a:xfrm rot="-120000">
            <a:off x="1993900" y="4964113"/>
            <a:ext cx="481013" cy="381000"/>
          </a:xfrm>
          <a:prstGeom prst="rect">
            <a:avLst/>
          </a:prstGeom>
          <a:noFill/>
          <a:ln w="9525">
            <a:noFill/>
            <a:miter lim="800000"/>
            <a:headEnd/>
            <a:tailEnd/>
          </a:ln>
          <a:effectLst>
            <a:outerShdw dist="38100" dir="2700000" algn="tl" rotWithShape="0">
              <a:srgbClr val="000000">
                <a:alpha val="39999"/>
              </a:srgbClr>
            </a:outerShdw>
          </a:effectLst>
        </p:spPr>
      </p:pic>
      <p:sp>
        <p:nvSpPr>
          <p:cNvPr id="57" name="Date Placeholder 1"/>
          <p:cNvSpPr txBox="1">
            <a:spLocks/>
          </p:cNvSpPr>
          <p:nvPr/>
        </p:nvSpPr>
        <p:spPr bwMode="auto">
          <a:xfrm>
            <a:off x="4724400" y="1219200"/>
            <a:ext cx="16764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Dispersion Envelope 1</a:t>
            </a:r>
          </a:p>
        </p:txBody>
      </p:sp>
      <p:sp>
        <p:nvSpPr>
          <p:cNvPr id="59" name="Date Placeholder 1"/>
          <p:cNvSpPr txBox="1">
            <a:spLocks/>
          </p:cNvSpPr>
          <p:nvPr/>
        </p:nvSpPr>
        <p:spPr bwMode="auto">
          <a:xfrm>
            <a:off x="762000" y="2286000"/>
            <a:ext cx="16764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Target Altitude 2</a:t>
            </a:r>
          </a:p>
        </p:txBody>
      </p:sp>
      <p:cxnSp>
        <p:nvCxnSpPr>
          <p:cNvPr id="58" name="Straight Connector 57"/>
          <p:cNvCxnSpPr/>
          <p:nvPr/>
        </p:nvCxnSpPr>
        <p:spPr>
          <a:xfrm>
            <a:off x="762000" y="2535238"/>
            <a:ext cx="6172200" cy="11112"/>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1" name="Date Placeholder 1"/>
          <p:cNvSpPr txBox="1">
            <a:spLocks/>
          </p:cNvSpPr>
          <p:nvPr/>
        </p:nvSpPr>
        <p:spPr bwMode="auto">
          <a:xfrm>
            <a:off x="4724400" y="1752600"/>
            <a:ext cx="16764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Dispersion Envelope 2</a:t>
            </a:r>
          </a:p>
        </p:txBody>
      </p:sp>
      <p:sp>
        <p:nvSpPr>
          <p:cNvPr id="76" name="Date Placeholder 1"/>
          <p:cNvSpPr txBox="1">
            <a:spLocks/>
          </p:cNvSpPr>
          <p:nvPr/>
        </p:nvSpPr>
        <p:spPr bwMode="auto">
          <a:xfrm>
            <a:off x="685800" y="2579688"/>
            <a:ext cx="1828800" cy="228600"/>
          </a:xfrm>
          <a:prstGeom prst="rect">
            <a:avLst/>
          </a:prstGeom>
          <a:noFill/>
          <a:ln w="9525">
            <a:noFill/>
            <a:miter lim="800000"/>
            <a:headEnd/>
            <a:tailEnd/>
          </a:ln>
        </p:spPr>
        <p:txBody>
          <a:bodyPr/>
          <a:lstStyle/>
          <a:p>
            <a:pPr eaLnBrk="1" hangingPunct="1"/>
            <a:r>
              <a:rPr lang="en-US" sz="1200" b="1">
                <a:solidFill>
                  <a:srgbClr val="006600"/>
                </a:solidFill>
                <a:latin typeface="Times New Roman" pitchFamily="18" charset="0"/>
                <a:cs typeface="Times New Roman" pitchFamily="18" charset="0"/>
              </a:rPr>
              <a:t>Final Target Altitude</a:t>
            </a:r>
          </a:p>
        </p:txBody>
      </p:sp>
      <p:cxnSp>
        <p:nvCxnSpPr>
          <p:cNvPr id="75" name="Straight Connector 74"/>
          <p:cNvCxnSpPr/>
          <p:nvPr/>
        </p:nvCxnSpPr>
        <p:spPr>
          <a:xfrm>
            <a:off x="762000" y="2808288"/>
            <a:ext cx="6172200" cy="11112"/>
          </a:xfrm>
          <a:prstGeom prst="line">
            <a:avLst/>
          </a:prstGeom>
          <a:ln w="38100" cmpd="dbl">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0" name="Date Placeholder 1"/>
          <p:cNvSpPr txBox="1">
            <a:spLocks/>
          </p:cNvSpPr>
          <p:nvPr/>
        </p:nvSpPr>
        <p:spPr bwMode="auto">
          <a:xfrm>
            <a:off x="5867400" y="3200400"/>
            <a:ext cx="990600" cy="3810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Final Dispersion Envelope</a:t>
            </a:r>
          </a:p>
        </p:txBody>
      </p:sp>
      <p:cxnSp>
        <p:nvCxnSpPr>
          <p:cNvPr id="81" name="Straight Arrow Connector 31"/>
          <p:cNvCxnSpPr>
            <a:cxnSpLocks noChangeShapeType="1"/>
          </p:cNvCxnSpPr>
          <p:nvPr/>
        </p:nvCxnSpPr>
        <p:spPr bwMode="auto">
          <a:xfrm rot="16200000" flipV="1">
            <a:off x="5791200" y="2895600"/>
            <a:ext cx="304800" cy="304800"/>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sp>
        <p:nvSpPr>
          <p:cNvPr id="84" name="Date Placeholder 1"/>
          <p:cNvSpPr txBox="1">
            <a:spLocks/>
          </p:cNvSpPr>
          <p:nvPr/>
        </p:nvSpPr>
        <p:spPr bwMode="auto">
          <a:xfrm>
            <a:off x="3276600" y="4343400"/>
            <a:ext cx="2438400" cy="5334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Airbrake Deployments At Predetermined Altitudes</a:t>
            </a:r>
          </a:p>
        </p:txBody>
      </p:sp>
      <p:sp>
        <p:nvSpPr>
          <p:cNvPr id="85" name="Date Placeholder 1"/>
          <p:cNvSpPr txBox="1">
            <a:spLocks/>
          </p:cNvSpPr>
          <p:nvPr/>
        </p:nvSpPr>
        <p:spPr bwMode="auto">
          <a:xfrm>
            <a:off x="6934200" y="1752600"/>
            <a:ext cx="18288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Altitude Correction 1</a:t>
            </a:r>
          </a:p>
        </p:txBody>
      </p:sp>
      <p:sp>
        <p:nvSpPr>
          <p:cNvPr id="86" name="Date Placeholder 1"/>
          <p:cNvSpPr txBox="1">
            <a:spLocks/>
          </p:cNvSpPr>
          <p:nvPr/>
        </p:nvSpPr>
        <p:spPr bwMode="auto">
          <a:xfrm>
            <a:off x="6934200" y="2209800"/>
            <a:ext cx="18288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Altitude Correction 2</a:t>
            </a:r>
          </a:p>
        </p:txBody>
      </p:sp>
      <p:cxnSp>
        <p:nvCxnSpPr>
          <p:cNvPr id="87" name="Straight Arrow Connector 31"/>
          <p:cNvCxnSpPr>
            <a:cxnSpLocks noChangeShapeType="1"/>
            <a:stCxn id="84" idx="0"/>
          </p:cNvCxnSpPr>
          <p:nvPr/>
        </p:nvCxnSpPr>
        <p:spPr bwMode="auto">
          <a:xfrm rot="16200000" flipV="1">
            <a:off x="3429000" y="3276600"/>
            <a:ext cx="838200" cy="1295400"/>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cxnSp>
        <p:nvCxnSpPr>
          <p:cNvPr id="90" name="Straight Arrow Connector 31"/>
          <p:cNvCxnSpPr>
            <a:cxnSpLocks noChangeShapeType="1"/>
            <a:stCxn id="84" idx="0"/>
          </p:cNvCxnSpPr>
          <p:nvPr/>
        </p:nvCxnSpPr>
        <p:spPr bwMode="auto">
          <a:xfrm rot="16200000" flipV="1">
            <a:off x="3543300" y="3390900"/>
            <a:ext cx="1219200" cy="685800"/>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cxnSp>
        <p:nvCxnSpPr>
          <p:cNvPr id="94" name="Straight Arrow Connector 31"/>
          <p:cNvCxnSpPr>
            <a:cxnSpLocks noChangeShapeType="1"/>
          </p:cNvCxnSpPr>
          <p:nvPr/>
        </p:nvCxnSpPr>
        <p:spPr bwMode="auto">
          <a:xfrm rot="5400000">
            <a:off x="6630194" y="1828006"/>
            <a:ext cx="457200" cy="1588"/>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cxnSp>
        <p:nvCxnSpPr>
          <p:cNvPr id="98" name="Straight Arrow Connector 31"/>
          <p:cNvCxnSpPr>
            <a:cxnSpLocks noChangeShapeType="1"/>
          </p:cNvCxnSpPr>
          <p:nvPr/>
        </p:nvCxnSpPr>
        <p:spPr bwMode="auto">
          <a:xfrm rot="5400000">
            <a:off x="6667501" y="2324100"/>
            <a:ext cx="381000" cy="3175"/>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cxnSp>
        <p:nvCxnSpPr>
          <p:cNvPr id="29" name="Straight Arrow Connector 31"/>
          <p:cNvCxnSpPr>
            <a:cxnSpLocks noChangeShapeType="1"/>
            <a:stCxn id="84" idx="1"/>
          </p:cNvCxnSpPr>
          <p:nvPr/>
        </p:nvCxnSpPr>
        <p:spPr bwMode="auto">
          <a:xfrm rot="10800000">
            <a:off x="2514600" y="4343400"/>
            <a:ext cx="762000" cy="266700"/>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cxnSp>
        <p:nvCxnSpPr>
          <p:cNvPr id="34" name="Straight Connector 33"/>
          <p:cNvCxnSpPr/>
          <p:nvPr/>
        </p:nvCxnSpPr>
        <p:spPr>
          <a:xfrm>
            <a:off x="762000" y="1600200"/>
            <a:ext cx="6172200" cy="1588"/>
          </a:xfrm>
          <a:prstGeom prst="line">
            <a:avLst/>
          </a:prstGeom>
          <a:ln w="317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Date Placeholder 1"/>
          <p:cNvSpPr txBox="1">
            <a:spLocks/>
          </p:cNvSpPr>
          <p:nvPr/>
        </p:nvSpPr>
        <p:spPr bwMode="auto">
          <a:xfrm>
            <a:off x="762000" y="1371600"/>
            <a:ext cx="18288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Projected Altitude 1</a:t>
            </a:r>
          </a:p>
        </p:txBody>
      </p:sp>
      <p:cxnSp>
        <p:nvCxnSpPr>
          <p:cNvPr id="37" name="Straight Connector 36"/>
          <p:cNvCxnSpPr/>
          <p:nvPr/>
        </p:nvCxnSpPr>
        <p:spPr>
          <a:xfrm>
            <a:off x="762000" y="2133600"/>
            <a:ext cx="6172200" cy="1588"/>
          </a:xfrm>
          <a:prstGeom prst="line">
            <a:avLst/>
          </a:prstGeom>
          <a:ln w="317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Date Placeholder 1"/>
          <p:cNvSpPr txBox="1">
            <a:spLocks/>
          </p:cNvSpPr>
          <p:nvPr/>
        </p:nvSpPr>
        <p:spPr bwMode="auto">
          <a:xfrm>
            <a:off x="762000" y="1905000"/>
            <a:ext cx="20574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Projected Altitude 2 </a:t>
            </a:r>
          </a:p>
        </p:txBody>
      </p:sp>
      <p:cxnSp>
        <p:nvCxnSpPr>
          <p:cNvPr id="42" name="Straight Connector 41"/>
          <p:cNvCxnSpPr/>
          <p:nvPr/>
        </p:nvCxnSpPr>
        <p:spPr>
          <a:xfrm>
            <a:off x="762000" y="2590800"/>
            <a:ext cx="6172200" cy="1588"/>
          </a:xfrm>
          <a:prstGeom prst="line">
            <a:avLst/>
          </a:prstGeom>
          <a:ln w="317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Date Placeholder 1"/>
          <p:cNvSpPr txBox="1">
            <a:spLocks/>
          </p:cNvSpPr>
          <p:nvPr/>
        </p:nvSpPr>
        <p:spPr bwMode="auto">
          <a:xfrm>
            <a:off x="6934200" y="2590800"/>
            <a:ext cx="18288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Altitude Correction 3</a:t>
            </a:r>
          </a:p>
        </p:txBody>
      </p:sp>
      <p:cxnSp>
        <p:nvCxnSpPr>
          <p:cNvPr id="46" name="Straight Arrow Connector 31"/>
          <p:cNvCxnSpPr>
            <a:cxnSpLocks noChangeShapeType="1"/>
          </p:cNvCxnSpPr>
          <p:nvPr/>
        </p:nvCxnSpPr>
        <p:spPr bwMode="auto">
          <a:xfrm rot="5400000">
            <a:off x="6744494" y="2704306"/>
            <a:ext cx="228600" cy="1588"/>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pic>
        <p:nvPicPr>
          <p:cNvPr id="1029" name="Picture 5" descr="G:\Graphics\Envelope 4.png"/>
          <p:cNvPicPr>
            <a:picLocks noChangeAspect="1" noChangeArrowheads="1"/>
          </p:cNvPicPr>
          <p:nvPr/>
        </p:nvPicPr>
        <p:blipFill>
          <a:blip r:embed="rId6" cstate="print"/>
          <a:srcRect/>
          <a:stretch>
            <a:fillRect/>
          </a:stretch>
        </p:blipFill>
        <p:spPr bwMode="auto">
          <a:xfrm rot="60000">
            <a:off x="3967163" y="2606675"/>
            <a:ext cx="1866900" cy="533400"/>
          </a:xfrm>
          <a:prstGeom prst="rect">
            <a:avLst/>
          </a:prstGeom>
          <a:noFill/>
          <a:ln w="9525">
            <a:noFill/>
            <a:miter lim="800000"/>
            <a:headEnd/>
            <a:tailEnd/>
          </a:ln>
        </p:spPr>
      </p:pic>
      <p:sp>
        <p:nvSpPr>
          <p:cNvPr id="78" name="Date Placeholder 1"/>
          <p:cNvSpPr txBox="1">
            <a:spLocks/>
          </p:cNvSpPr>
          <p:nvPr/>
        </p:nvSpPr>
        <p:spPr bwMode="auto">
          <a:xfrm>
            <a:off x="6400800" y="2895600"/>
            <a:ext cx="1676400" cy="2286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Dispersion Envelope 3</a:t>
            </a:r>
          </a:p>
        </p:txBody>
      </p:sp>
      <p:cxnSp>
        <p:nvCxnSpPr>
          <p:cNvPr id="79" name="Straight Arrow Connector 31"/>
          <p:cNvCxnSpPr>
            <a:cxnSpLocks noChangeShapeType="1"/>
          </p:cNvCxnSpPr>
          <p:nvPr/>
        </p:nvCxnSpPr>
        <p:spPr bwMode="auto">
          <a:xfrm rot="10800000">
            <a:off x="6019800" y="2590800"/>
            <a:ext cx="457200" cy="304800"/>
          </a:xfrm>
          <a:prstGeom prst="straightConnector1">
            <a:avLst/>
          </a:prstGeom>
          <a:noFill/>
          <a:ln w="9525" algn="ctr">
            <a:solidFill>
              <a:schemeClr val="tx1"/>
            </a:solidFill>
            <a:round/>
            <a:headEnd/>
            <a:tailEnd type="arrow" w="med" len="med"/>
          </a:ln>
          <a:effectLst>
            <a:outerShdw blurRad="50800" dist="38100" dir="2700000" algn="tl" rotWithShape="0">
              <a:prstClr val="black">
                <a:alpha val="40000"/>
              </a:prstClr>
            </a:outerShdw>
          </a:effectLst>
        </p:spPr>
      </p:cxnSp>
      <p:sp>
        <p:nvSpPr>
          <p:cNvPr id="89" name="Date Placeholder 1"/>
          <p:cNvSpPr txBox="1">
            <a:spLocks/>
          </p:cNvSpPr>
          <p:nvPr/>
        </p:nvSpPr>
        <p:spPr bwMode="auto">
          <a:xfrm>
            <a:off x="762000" y="2362200"/>
            <a:ext cx="1828800" cy="228600"/>
          </a:xfrm>
          <a:prstGeom prst="rect">
            <a:avLst/>
          </a:prstGeom>
          <a:noFill/>
          <a:ln w="9525">
            <a:noFill/>
            <a:miter lim="800000"/>
            <a:headEnd/>
            <a:tailEnd/>
          </a:ln>
        </p:spPr>
        <p:txBody>
          <a:bodyPr/>
          <a:lstStyle/>
          <a:p>
            <a:pPr eaLnBrk="1" hangingPunct="1"/>
            <a:r>
              <a:rPr lang="en-US" sz="1200" b="1" dirty="0">
                <a:latin typeface="Times New Roman" pitchFamily="18" charset="0"/>
                <a:cs typeface="Times New Roman" pitchFamily="18" charset="0"/>
              </a:rPr>
              <a:t>Projected Altitude 3</a:t>
            </a:r>
          </a:p>
        </p:txBody>
      </p:sp>
      <p:cxnSp>
        <p:nvCxnSpPr>
          <p:cNvPr id="2" name="Straight Connector 33"/>
          <p:cNvCxnSpPr>
            <a:cxnSpLocks noChangeShapeType="1"/>
          </p:cNvCxnSpPr>
          <p:nvPr/>
        </p:nvCxnSpPr>
        <p:spPr bwMode="auto">
          <a:xfrm>
            <a:off x="838200" y="4267200"/>
            <a:ext cx="2362200" cy="0"/>
          </a:xfrm>
          <a:prstGeom prst="line">
            <a:avLst/>
          </a:prstGeom>
          <a:noFill/>
          <a:ln w="31750" cap="rnd" algn="ctr">
            <a:solidFill>
              <a:srgbClr val="595959"/>
            </a:solidFill>
            <a:prstDash val="sysDot"/>
            <a:round/>
            <a:headEnd/>
            <a:tailEnd/>
          </a:ln>
        </p:spPr>
      </p:cxnSp>
      <p:sp>
        <p:nvSpPr>
          <p:cNvPr id="3" name="Date Placeholder 1"/>
          <p:cNvSpPr txBox="1">
            <a:spLocks/>
          </p:cNvSpPr>
          <p:nvPr/>
        </p:nvSpPr>
        <p:spPr bwMode="auto">
          <a:xfrm>
            <a:off x="762000" y="4038600"/>
            <a:ext cx="914400" cy="3048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Waypoint</a:t>
            </a:r>
          </a:p>
        </p:txBody>
      </p:sp>
      <p:cxnSp>
        <p:nvCxnSpPr>
          <p:cNvPr id="4" name="Straight Connector 33"/>
          <p:cNvCxnSpPr>
            <a:cxnSpLocks noChangeShapeType="1"/>
          </p:cNvCxnSpPr>
          <p:nvPr/>
        </p:nvCxnSpPr>
        <p:spPr bwMode="auto">
          <a:xfrm>
            <a:off x="838200" y="3429000"/>
            <a:ext cx="2667000" cy="0"/>
          </a:xfrm>
          <a:prstGeom prst="line">
            <a:avLst/>
          </a:prstGeom>
          <a:noFill/>
          <a:ln w="31750" cap="rnd" algn="ctr">
            <a:solidFill>
              <a:srgbClr val="595959"/>
            </a:solidFill>
            <a:prstDash val="sysDot"/>
            <a:round/>
            <a:headEnd/>
            <a:tailEnd/>
          </a:ln>
        </p:spPr>
      </p:cxnSp>
      <p:sp>
        <p:nvSpPr>
          <p:cNvPr id="5" name="Date Placeholder 1"/>
          <p:cNvSpPr txBox="1">
            <a:spLocks/>
          </p:cNvSpPr>
          <p:nvPr/>
        </p:nvSpPr>
        <p:spPr bwMode="auto">
          <a:xfrm>
            <a:off x="762000" y="3200400"/>
            <a:ext cx="914400" cy="3048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Waypoint</a:t>
            </a:r>
          </a:p>
        </p:txBody>
      </p:sp>
      <p:cxnSp>
        <p:nvCxnSpPr>
          <p:cNvPr id="6" name="Straight Connector 33"/>
          <p:cNvCxnSpPr>
            <a:cxnSpLocks noChangeShapeType="1"/>
          </p:cNvCxnSpPr>
          <p:nvPr/>
        </p:nvCxnSpPr>
        <p:spPr bwMode="auto">
          <a:xfrm>
            <a:off x="838200" y="3048000"/>
            <a:ext cx="3429000" cy="0"/>
          </a:xfrm>
          <a:prstGeom prst="line">
            <a:avLst/>
          </a:prstGeom>
          <a:noFill/>
          <a:ln w="31750" cap="rnd" algn="ctr">
            <a:solidFill>
              <a:srgbClr val="595959"/>
            </a:solidFill>
            <a:prstDash val="sysDot"/>
            <a:round/>
            <a:headEnd/>
            <a:tailEnd/>
          </a:ln>
        </p:spPr>
      </p:cxnSp>
      <p:sp>
        <p:nvSpPr>
          <p:cNvPr id="7" name="Date Placeholder 1"/>
          <p:cNvSpPr txBox="1">
            <a:spLocks/>
          </p:cNvSpPr>
          <p:nvPr/>
        </p:nvSpPr>
        <p:spPr bwMode="auto">
          <a:xfrm>
            <a:off x="762000" y="2819400"/>
            <a:ext cx="914400" cy="304800"/>
          </a:xfrm>
          <a:prstGeom prst="rect">
            <a:avLst/>
          </a:prstGeom>
          <a:noFill/>
          <a:ln w="9525">
            <a:noFill/>
            <a:miter lim="800000"/>
            <a:headEnd/>
            <a:tailEnd/>
          </a:ln>
        </p:spPr>
        <p:txBody>
          <a:bodyPr/>
          <a:lstStyle/>
          <a:p>
            <a:pPr eaLnBrk="1" hangingPunct="1"/>
            <a:r>
              <a:rPr lang="en-US" sz="1200" b="1">
                <a:latin typeface="Times New Roman" pitchFamily="18" charset="0"/>
                <a:cs typeface="Times New Roman" pitchFamily="18" charset="0"/>
              </a:rPr>
              <a:t>Waypoint</a:t>
            </a:r>
          </a:p>
        </p:txBody>
      </p:sp>
      <p:pic>
        <p:nvPicPr>
          <p:cNvPr id="3079" name="Picture 7" descr="G:\Pike_Whole.png"/>
          <p:cNvPicPr>
            <a:picLocks noChangeAspect="1" noChangeArrowheads="1"/>
          </p:cNvPicPr>
          <p:nvPr/>
        </p:nvPicPr>
        <p:blipFill>
          <a:blip r:embed="rId7" cstate="print"/>
          <a:srcRect/>
          <a:stretch>
            <a:fillRect/>
          </a:stretch>
        </p:blipFill>
        <p:spPr bwMode="auto">
          <a:xfrm>
            <a:off x="2133600" y="4887913"/>
            <a:ext cx="250825" cy="457200"/>
          </a:xfrm>
          <a:prstGeom prst="rect">
            <a:avLst/>
          </a:prstGeom>
          <a:noFill/>
          <a:ln w="9525">
            <a:noFill/>
            <a:miter lim="800000"/>
            <a:headEnd/>
            <a:tailEnd/>
          </a:ln>
        </p:spPr>
      </p:pic>
      <p:sp>
        <p:nvSpPr>
          <p:cNvPr id="5166" name="Rectangle 46"/>
          <p:cNvSpPr>
            <a:spLocks noChangeArrowheads="1"/>
          </p:cNvSpPr>
          <p:nvPr/>
        </p:nvSpPr>
        <p:spPr bwMode="auto">
          <a:xfrm>
            <a:off x="228600" y="5410200"/>
            <a:ext cx="8686800" cy="381000"/>
          </a:xfrm>
          <a:prstGeom prst="rect">
            <a:avLst/>
          </a:prstGeom>
          <a:noFill/>
          <a:ln w="9525">
            <a:noFill/>
            <a:miter lim="800000"/>
            <a:headEnd/>
            <a:tailEnd/>
          </a:ln>
        </p:spPr>
        <p:txBody>
          <a:bodyPr/>
          <a:lstStyle/>
          <a:p>
            <a:pPr marL="342900" indent="-342900" eaLnBrk="1" hangingPunct="1">
              <a:lnSpc>
                <a:spcPct val="80000"/>
              </a:lnSpc>
              <a:spcBef>
                <a:spcPct val="20000"/>
              </a:spcBef>
              <a:buFontTx/>
              <a:buChar char="•"/>
            </a:pPr>
            <a:r>
              <a:rPr lang="en-US" sz="1600"/>
              <a:t>Launch “high” and then control maximum altitude through successive application of airbrakes until desired energy state is reached</a:t>
            </a:r>
          </a:p>
          <a:p>
            <a:pPr marL="342900" indent="-342900" eaLnBrk="1" hangingPunct="1">
              <a:lnSpc>
                <a:spcPct val="80000"/>
              </a:lnSpc>
              <a:spcBef>
                <a:spcPct val="20000"/>
              </a:spcBef>
              <a:buFontTx/>
              <a:buChar char="•"/>
            </a:pPr>
            <a:r>
              <a:rPr lang="en-US" sz="1600"/>
              <a:t>Inertial navigation used during powered ascent and a Kalman filter used for </a:t>
            </a:r>
            <a:r>
              <a:rPr lang="en-US" sz="1400"/>
              <a:t>navigation</a:t>
            </a:r>
            <a:r>
              <a:rPr lang="en-US" sz="1600"/>
              <a:t> during coasting stage-both navigation algorithms were student designed and implemented</a:t>
            </a:r>
          </a:p>
        </p:txBody>
      </p:sp>
      <p:sp>
        <p:nvSpPr>
          <p:cNvPr id="48" name="Slide Number Placeholder 47"/>
          <p:cNvSpPr>
            <a:spLocks noGrp="1"/>
          </p:cNvSpPr>
          <p:nvPr>
            <p:ph type="sldNum" sz="quarter" idx="12"/>
          </p:nvPr>
        </p:nvSpPr>
        <p:spPr/>
        <p:txBody>
          <a:bodyPr/>
          <a:lstStyle/>
          <a:p>
            <a:fld id="{8E5E1D54-B998-4189-A2A6-3CF259B5EB9E}"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2000"/>
                            </p:stCondLst>
                            <p:childTnLst>
                              <p:par>
                                <p:cTn id="19" presetID="53" presetClass="entr" presetSubtype="0" fill="hold" nodeType="afterEffect">
                                  <p:stCondLst>
                                    <p:cond delay="0"/>
                                  </p:stCondLst>
                                  <p:childTnLst>
                                    <p:set>
                                      <p:cBhvr>
                                        <p:cTn id="20" dur="1" fill="hold">
                                          <p:stCondLst>
                                            <p:cond delay="0"/>
                                          </p:stCondLst>
                                        </p:cTn>
                                        <p:tgtEl>
                                          <p:spTgt spid="3079"/>
                                        </p:tgtEl>
                                        <p:attrNameLst>
                                          <p:attrName>style.visibility</p:attrName>
                                        </p:attrNameLst>
                                      </p:cBhvr>
                                      <p:to>
                                        <p:strVal val="visible"/>
                                      </p:to>
                                    </p:set>
                                    <p:anim calcmode="lin" valueType="num">
                                      <p:cBhvr>
                                        <p:cTn id="21" dur="500" fill="hold"/>
                                        <p:tgtEl>
                                          <p:spTgt spid="3079"/>
                                        </p:tgtEl>
                                        <p:attrNameLst>
                                          <p:attrName>ppt_w</p:attrName>
                                        </p:attrNameLst>
                                      </p:cBhvr>
                                      <p:tavLst>
                                        <p:tav tm="0">
                                          <p:val>
                                            <p:fltVal val="0"/>
                                          </p:val>
                                        </p:tav>
                                        <p:tav tm="100000">
                                          <p:val>
                                            <p:strVal val="#ppt_w"/>
                                          </p:val>
                                        </p:tav>
                                      </p:tavLst>
                                    </p:anim>
                                    <p:anim calcmode="lin" valueType="num">
                                      <p:cBhvr>
                                        <p:cTn id="22" dur="500" fill="hold"/>
                                        <p:tgtEl>
                                          <p:spTgt spid="3079"/>
                                        </p:tgtEl>
                                        <p:attrNameLst>
                                          <p:attrName>ppt_h</p:attrName>
                                        </p:attrNameLst>
                                      </p:cBhvr>
                                      <p:tavLst>
                                        <p:tav tm="0">
                                          <p:val>
                                            <p:fltVal val="0"/>
                                          </p:val>
                                        </p:tav>
                                        <p:tav tm="100000">
                                          <p:val>
                                            <p:strVal val="#ppt_h"/>
                                          </p:val>
                                        </p:tav>
                                      </p:tavLst>
                                    </p:anim>
                                    <p:animEffect transition="in" filter="fade">
                                      <p:cBhvr>
                                        <p:cTn id="23" dur="500"/>
                                        <p:tgtEl>
                                          <p:spTgt spid="3079"/>
                                        </p:tgtEl>
                                      </p:cBhvr>
                                    </p:animEffect>
                                  </p:childTnLst>
                                </p:cTn>
                              </p:par>
                            </p:childTnLst>
                          </p:cTn>
                        </p:par>
                        <p:par>
                          <p:cTn id="24" fill="hold">
                            <p:stCondLst>
                              <p:cond delay="2500"/>
                            </p:stCondLst>
                            <p:childTnLst>
                              <p:par>
                                <p:cTn id="25" presetID="54" presetClass="entr" presetSubtype="0" accel="10000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strVal val="#ppt_w*0.05"/>
                                          </p:val>
                                        </p:tav>
                                        <p:tav tm="100000">
                                          <p:val>
                                            <p:strVal val="#ppt_w"/>
                                          </p:val>
                                        </p:tav>
                                      </p:tavLst>
                                    </p:anim>
                                    <p:anim calcmode="lin" valueType="num">
                                      <p:cBhvr>
                                        <p:cTn id="28" dur="500" fill="hold"/>
                                        <p:tgtEl>
                                          <p:spTgt spid="76"/>
                                        </p:tgtEl>
                                        <p:attrNameLst>
                                          <p:attrName>ppt_h</p:attrName>
                                        </p:attrNameLst>
                                      </p:cBhvr>
                                      <p:tavLst>
                                        <p:tav tm="0">
                                          <p:val>
                                            <p:strVal val="#ppt_h"/>
                                          </p:val>
                                        </p:tav>
                                        <p:tav tm="100000">
                                          <p:val>
                                            <p:strVal val="#ppt_h"/>
                                          </p:val>
                                        </p:tav>
                                      </p:tavLst>
                                    </p:anim>
                                    <p:anim calcmode="lin" valueType="num">
                                      <p:cBhvr>
                                        <p:cTn id="29" dur="500" fill="hold"/>
                                        <p:tgtEl>
                                          <p:spTgt spid="76"/>
                                        </p:tgtEl>
                                        <p:attrNameLst>
                                          <p:attrName>ppt_x</p:attrName>
                                        </p:attrNameLst>
                                      </p:cBhvr>
                                      <p:tavLst>
                                        <p:tav tm="0">
                                          <p:val>
                                            <p:strVal val="#ppt_x-.2"/>
                                          </p:val>
                                        </p:tav>
                                        <p:tav tm="100000">
                                          <p:val>
                                            <p:strVal val="#ppt_x"/>
                                          </p:val>
                                        </p:tav>
                                      </p:tavLst>
                                    </p:anim>
                                    <p:anim calcmode="lin" valueType="num">
                                      <p:cBhvr>
                                        <p:cTn id="30" dur="500" fill="hold"/>
                                        <p:tgtEl>
                                          <p:spTgt spid="76"/>
                                        </p:tgtEl>
                                        <p:attrNameLst>
                                          <p:attrName>ppt_y</p:attrName>
                                        </p:attrNameLst>
                                      </p:cBhvr>
                                      <p:tavLst>
                                        <p:tav tm="0">
                                          <p:val>
                                            <p:strVal val="#ppt_y"/>
                                          </p:val>
                                        </p:tav>
                                        <p:tav tm="100000">
                                          <p:val>
                                            <p:strVal val="#ppt_y"/>
                                          </p:val>
                                        </p:tav>
                                      </p:tavLst>
                                    </p:anim>
                                    <p:animEffect transition="in" filter="fade">
                                      <p:cBhvr>
                                        <p:cTn id="31" dur="500"/>
                                        <p:tgtEl>
                                          <p:spTgt spid="76"/>
                                        </p:tgtEl>
                                      </p:cBhvr>
                                    </p:animEffect>
                                  </p:childTnLst>
                                </p:cTn>
                              </p:par>
                              <p:par>
                                <p:cTn id="32" presetID="22" presetClass="entr" presetSubtype="8"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left)">
                                      <p:cBhvr>
                                        <p:cTn id="34" dur="800"/>
                                        <p:tgtEl>
                                          <p:spTgt spid="75"/>
                                        </p:tgtEl>
                                      </p:cBhvr>
                                    </p:animEffect>
                                  </p:childTnLst>
                                </p:cTn>
                              </p:par>
                              <p:par>
                                <p:cTn id="35" presetID="22" presetClass="entr" presetSubtype="8"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left)">
                                      <p:cBhvr>
                                        <p:cTn id="37" dur="1000"/>
                                        <p:tgtEl>
                                          <p:spTgt spid="1026"/>
                                        </p:tgtEl>
                                      </p:cBhvr>
                                    </p:animEffect>
                                  </p:childTnLst>
                                </p:cTn>
                              </p:par>
                              <p:par>
                                <p:cTn id="38" presetID="54" presetClass="entr" presetSubtype="0" accel="10000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strVal val="#ppt_w*0.05"/>
                                          </p:val>
                                        </p:tav>
                                        <p:tav tm="100000">
                                          <p:val>
                                            <p:strVal val="#ppt_w"/>
                                          </p:val>
                                        </p:tav>
                                      </p:tavLst>
                                    </p:anim>
                                    <p:anim calcmode="lin" valueType="num">
                                      <p:cBhvr>
                                        <p:cTn id="41" dur="500" fill="hold"/>
                                        <p:tgtEl>
                                          <p:spTgt spid="57"/>
                                        </p:tgtEl>
                                        <p:attrNameLst>
                                          <p:attrName>ppt_h</p:attrName>
                                        </p:attrNameLst>
                                      </p:cBhvr>
                                      <p:tavLst>
                                        <p:tav tm="0">
                                          <p:val>
                                            <p:strVal val="#ppt_h"/>
                                          </p:val>
                                        </p:tav>
                                        <p:tav tm="100000">
                                          <p:val>
                                            <p:strVal val="#ppt_h"/>
                                          </p:val>
                                        </p:tav>
                                      </p:tavLst>
                                    </p:anim>
                                    <p:anim calcmode="lin" valueType="num">
                                      <p:cBhvr>
                                        <p:cTn id="42" dur="500" fill="hold"/>
                                        <p:tgtEl>
                                          <p:spTgt spid="57"/>
                                        </p:tgtEl>
                                        <p:attrNameLst>
                                          <p:attrName>ppt_x</p:attrName>
                                        </p:attrNameLst>
                                      </p:cBhvr>
                                      <p:tavLst>
                                        <p:tav tm="0">
                                          <p:val>
                                            <p:strVal val="#ppt_x-.2"/>
                                          </p:val>
                                        </p:tav>
                                        <p:tav tm="100000">
                                          <p:val>
                                            <p:strVal val="#ppt_x"/>
                                          </p:val>
                                        </p:tav>
                                      </p:tavLst>
                                    </p:anim>
                                    <p:anim calcmode="lin" valueType="num">
                                      <p:cBhvr>
                                        <p:cTn id="43" dur="500" fill="hold"/>
                                        <p:tgtEl>
                                          <p:spTgt spid="57"/>
                                        </p:tgtEl>
                                        <p:attrNameLst>
                                          <p:attrName>ppt_y</p:attrName>
                                        </p:attrNameLst>
                                      </p:cBhvr>
                                      <p:tavLst>
                                        <p:tav tm="0">
                                          <p:val>
                                            <p:strVal val="#ppt_y"/>
                                          </p:val>
                                        </p:tav>
                                        <p:tav tm="100000">
                                          <p:val>
                                            <p:strVal val="#ppt_y"/>
                                          </p:val>
                                        </p:tav>
                                      </p:tavLst>
                                    </p:anim>
                                    <p:animEffect transition="in" filter="fade">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1100"/>
                                        <p:tgtEl>
                                          <p:spTgt spid="43"/>
                                        </p:tgtEl>
                                      </p:cBhvr>
                                    </p:animEffect>
                                  </p:childTnLst>
                                </p:cTn>
                              </p:par>
                              <p:par>
                                <p:cTn id="50" presetID="0" presetClass="path" presetSubtype="0" accel="50000" decel="50000" fill="hold" nodeType="withEffect">
                                  <p:stCondLst>
                                    <p:cond delay="0"/>
                                  </p:stCondLst>
                                  <p:childTnLst>
                                    <p:animMotion origin="layout" path="M 1.38889E-6 -3.7037E-6 C 0.00278 -0.02083 0.0066 -0.04143 0.0118 -0.06203 C 0.01701 -0.08264 0.02726 -0.11088 0.03125 -0.12384 " pathEditMode="relative" rAng="0" ptsTypes="aaa">
                                      <p:cBhvr>
                                        <p:cTn id="51" dur="2000" fill="hold"/>
                                        <p:tgtEl>
                                          <p:spTgt spid="3079"/>
                                        </p:tgtEl>
                                        <p:attrNameLst>
                                          <p:attrName>ppt_x</p:attrName>
                                          <p:attrName>ppt_y</p:attrName>
                                        </p:attrNameLst>
                                      </p:cBhvr>
                                      <p:rCtr x="16" y="-62"/>
                                    </p:animMotion>
                                  </p:childTnLst>
                                </p:cTn>
                              </p:par>
                              <p:par>
                                <p:cTn id="52" presetID="8" presetClass="emph" presetSubtype="0" fill="hold" nodeType="withEffect">
                                  <p:stCondLst>
                                    <p:cond delay="300"/>
                                  </p:stCondLst>
                                  <p:childTnLst>
                                    <p:animRot by="1800000">
                                      <p:cBhvr>
                                        <p:cTn id="53" dur="1400" fill="hold"/>
                                        <p:tgtEl>
                                          <p:spTgt spid="3079"/>
                                        </p:tgtEl>
                                        <p:attrNameLst>
                                          <p:attrName>r</p:attrName>
                                        </p:attrNameLst>
                                      </p:cBhvr>
                                    </p:animRot>
                                  </p:childTnLst>
                                </p:cTn>
                              </p:par>
                              <p:par>
                                <p:cTn id="54" presetID="54" presetClass="entr" presetSubtype="0" accel="100000" fill="hold" grpId="0" nodeType="withEffect">
                                  <p:stCondLst>
                                    <p:cond delay="30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strVal val="#ppt_w*0.05"/>
                                          </p:val>
                                        </p:tav>
                                        <p:tav tm="100000">
                                          <p:val>
                                            <p:strVal val="#ppt_w"/>
                                          </p:val>
                                        </p:tav>
                                      </p:tavLst>
                                    </p:anim>
                                    <p:anim calcmode="lin" valueType="num">
                                      <p:cBhvr>
                                        <p:cTn id="57" dur="500" fill="hold"/>
                                        <p:tgtEl>
                                          <p:spTgt spid="3"/>
                                        </p:tgtEl>
                                        <p:attrNameLst>
                                          <p:attrName>ppt_h</p:attrName>
                                        </p:attrNameLst>
                                      </p:cBhvr>
                                      <p:tavLst>
                                        <p:tav tm="0">
                                          <p:val>
                                            <p:strVal val="#ppt_h"/>
                                          </p:val>
                                        </p:tav>
                                        <p:tav tm="100000">
                                          <p:val>
                                            <p:strVal val="#ppt_h"/>
                                          </p:val>
                                        </p:tav>
                                      </p:tavLst>
                                    </p:anim>
                                    <p:anim calcmode="lin" valueType="num">
                                      <p:cBhvr>
                                        <p:cTn id="58" dur="500" fill="hold"/>
                                        <p:tgtEl>
                                          <p:spTgt spid="3"/>
                                        </p:tgtEl>
                                        <p:attrNameLst>
                                          <p:attrName>ppt_x</p:attrName>
                                        </p:attrNameLst>
                                      </p:cBhvr>
                                      <p:tavLst>
                                        <p:tav tm="0">
                                          <p:val>
                                            <p:strVal val="#ppt_x-.2"/>
                                          </p:val>
                                        </p:tav>
                                        <p:tav tm="100000">
                                          <p:val>
                                            <p:strVal val="#ppt_x"/>
                                          </p:val>
                                        </p:tav>
                                      </p:tavLst>
                                    </p:anim>
                                    <p:anim calcmode="lin" valueType="num">
                                      <p:cBhvr>
                                        <p:cTn id="59" dur="500" fill="hold"/>
                                        <p:tgtEl>
                                          <p:spTgt spid="3"/>
                                        </p:tgtEl>
                                        <p:attrNameLst>
                                          <p:attrName>ppt_y</p:attrName>
                                        </p:attrNameLst>
                                      </p:cBhvr>
                                      <p:tavLst>
                                        <p:tav tm="0">
                                          <p:val>
                                            <p:strVal val="#ppt_y"/>
                                          </p:val>
                                        </p:tav>
                                        <p:tav tm="100000">
                                          <p:val>
                                            <p:strVal val="#ppt_y"/>
                                          </p:val>
                                        </p:tav>
                                      </p:tavLst>
                                    </p:anim>
                                    <p:animEffect transition="in" filter="fade">
                                      <p:cBhvr>
                                        <p:cTn id="60" dur="500"/>
                                        <p:tgtEl>
                                          <p:spTgt spid="3"/>
                                        </p:tgtEl>
                                      </p:cBhvr>
                                    </p:animEffect>
                                  </p:childTnLst>
                                </p:cTn>
                              </p:par>
                              <p:par>
                                <p:cTn id="61" presetID="22" presetClass="entr" presetSubtype="8"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8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strVal val="#ppt_w*0.05"/>
                                          </p:val>
                                        </p:tav>
                                        <p:tav tm="100000">
                                          <p:val>
                                            <p:strVal val="#ppt_w"/>
                                          </p:val>
                                        </p:tav>
                                      </p:tavLst>
                                    </p:anim>
                                    <p:anim calcmode="lin" valueType="num">
                                      <p:cBhvr>
                                        <p:cTn id="69" dur="500" fill="hold"/>
                                        <p:tgtEl>
                                          <p:spTgt spid="35"/>
                                        </p:tgtEl>
                                        <p:attrNameLst>
                                          <p:attrName>ppt_h</p:attrName>
                                        </p:attrNameLst>
                                      </p:cBhvr>
                                      <p:tavLst>
                                        <p:tav tm="0">
                                          <p:val>
                                            <p:strVal val="#ppt_h"/>
                                          </p:val>
                                        </p:tav>
                                        <p:tav tm="100000">
                                          <p:val>
                                            <p:strVal val="#ppt_h"/>
                                          </p:val>
                                        </p:tav>
                                      </p:tavLst>
                                    </p:anim>
                                    <p:anim calcmode="lin" valueType="num">
                                      <p:cBhvr>
                                        <p:cTn id="70" dur="500" fill="hold"/>
                                        <p:tgtEl>
                                          <p:spTgt spid="35"/>
                                        </p:tgtEl>
                                        <p:attrNameLst>
                                          <p:attrName>ppt_x</p:attrName>
                                        </p:attrNameLst>
                                      </p:cBhvr>
                                      <p:tavLst>
                                        <p:tav tm="0">
                                          <p:val>
                                            <p:strVal val="#ppt_x-.2"/>
                                          </p:val>
                                        </p:tav>
                                        <p:tav tm="100000">
                                          <p:val>
                                            <p:strVal val="#ppt_x"/>
                                          </p:val>
                                        </p:tav>
                                      </p:tavLst>
                                    </p:anim>
                                    <p:anim calcmode="lin" valueType="num">
                                      <p:cBhvr>
                                        <p:cTn id="71" dur="500" fill="hold"/>
                                        <p:tgtEl>
                                          <p:spTgt spid="35"/>
                                        </p:tgtEl>
                                        <p:attrNameLst>
                                          <p:attrName>ppt_y</p:attrName>
                                        </p:attrNameLst>
                                      </p:cBhvr>
                                      <p:tavLst>
                                        <p:tav tm="0">
                                          <p:val>
                                            <p:strVal val="#ppt_y"/>
                                          </p:val>
                                        </p:tav>
                                        <p:tav tm="100000">
                                          <p:val>
                                            <p:strVal val="#ppt_y"/>
                                          </p:val>
                                        </p:tav>
                                      </p:tavLst>
                                    </p:anim>
                                    <p:animEffect transition="in" filter="fade">
                                      <p:cBhvr>
                                        <p:cTn id="72" dur="500"/>
                                        <p:tgtEl>
                                          <p:spTgt spid="35"/>
                                        </p:tgtEl>
                                      </p:cBhvr>
                                    </p:animEffect>
                                  </p:childTnLst>
                                </p:cTn>
                              </p:par>
                              <p:par>
                                <p:cTn id="73" presetID="22" presetClass="entr" presetSubtype="8"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8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54" presetClass="entr" presetSubtype="0" accel="100000" fill="hold" grpId="0" nodeType="clickEffect">
                                  <p:stCondLst>
                                    <p:cond delay="0"/>
                                  </p:stCondLst>
                                  <p:iterate type="lt">
                                    <p:tmPct val="0"/>
                                  </p:iterate>
                                  <p:childTnLst>
                                    <p:set>
                                      <p:cBhvr>
                                        <p:cTn id="79" dur="1" fill="hold">
                                          <p:stCondLst>
                                            <p:cond delay="0"/>
                                          </p:stCondLst>
                                        </p:cTn>
                                        <p:tgtEl>
                                          <p:spTgt spid="47"/>
                                        </p:tgtEl>
                                        <p:attrNameLst>
                                          <p:attrName>style.visibility</p:attrName>
                                        </p:attrNameLst>
                                      </p:cBhvr>
                                      <p:to>
                                        <p:strVal val="visible"/>
                                      </p:to>
                                    </p:set>
                                    <p:anim calcmode="lin" valueType="num">
                                      <p:cBhvr>
                                        <p:cTn id="80" dur="1000" fill="hold"/>
                                        <p:tgtEl>
                                          <p:spTgt spid="47"/>
                                        </p:tgtEl>
                                        <p:attrNameLst>
                                          <p:attrName>ppt_w</p:attrName>
                                        </p:attrNameLst>
                                      </p:cBhvr>
                                      <p:tavLst>
                                        <p:tav tm="0">
                                          <p:val>
                                            <p:strVal val="#ppt_w*0.05"/>
                                          </p:val>
                                        </p:tav>
                                        <p:tav tm="100000">
                                          <p:val>
                                            <p:strVal val="#ppt_w"/>
                                          </p:val>
                                        </p:tav>
                                      </p:tavLst>
                                    </p:anim>
                                    <p:anim calcmode="lin" valueType="num">
                                      <p:cBhvr>
                                        <p:cTn id="81" dur="1000" fill="hold"/>
                                        <p:tgtEl>
                                          <p:spTgt spid="47"/>
                                        </p:tgtEl>
                                        <p:attrNameLst>
                                          <p:attrName>ppt_h</p:attrName>
                                        </p:attrNameLst>
                                      </p:cBhvr>
                                      <p:tavLst>
                                        <p:tav tm="0">
                                          <p:val>
                                            <p:strVal val="#ppt_h"/>
                                          </p:val>
                                        </p:tav>
                                        <p:tav tm="100000">
                                          <p:val>
                                            <p:strVal val="#ppt_h"/>
                                          </p:val>
                                        </p:tav>
                                      </p:tavLst>
                                    </p:anim>
                                    <p:anim calcmode="lin" valueType="num">
                                      <p:cBhvr>
                                        <p:cTn id="82" dur="1000" fill="hold"/>
                                        <p:tgtEl>
                                          <p:spTgt spid="47"/>
                                        </p:tgtEl>
                                        <p:attrNameLst>
                                          <p:attrName>ppt_x</p:attrName>
                                        </p:attrNameLst>
                                      </p:cBhvr>
                                      <p:tavLst>
                                        <p:tav tm="0">
                                          <p:val>
                                            <p:strVal val="#ppt_x-.2"/>
                                          </p:val>
                                        </p:tav>
                                        <p:tav tm="100000">
                                          <p:val>
                                            <p:strVal val="#ppt_x"/>
                                          </p:val>
                                        </p:tav>
                                      </p:tavLst>
                                    </p:anim>
                                    <p:anim calcmode="lin" valueType="num">
                                      <p:cBhvr>
                                        <p:cTn id="83" dur="1000" fill="hold"/>
                                        <p:tgtEl>
                                          <p:spTgt spid="47"/>
                                        </p:tgtEl>
                                        <p:attrNameLst>
                                          <p:attrName>ppt_y</p:attrName>
                                        </p:attrNameLst>
                                      </p:cBhvr>
                                      <p:tavLst>
                                        <p:tav tm="0">
                                          <p:val>
                                            <p:strVal val="#ppt_y"/>
                                          </p:val>
                                        </p:tav>
                                        <p:tav tm="100000">
                                          <p:val>
                                            <p:strVal val="#ppt_y"/>
                                          </p:val>
                                        </p:tav>
                                      </p:tavLst>
                                    </p:anim>
                                    <p:animEffect transition="in" filter="fade">
                                      <p:cBhvr>
                                        <p:cTn id="84" dur="1000"/>
                                        <p:tgtEl>
                                          <p:spTgt spid="47"/>
                                        </p:tgtEl>
                                      </p:cBhvr>
                                    </p:animEffect>
                                  </p:childTnLst>
                                </p:cTn>
                              </p:par>
                              <p:par>
                                <p:cTn id="85" presetID="22" presetClass="entr" presetSubtype="8"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left)">
                                      <p:cBhvr>
                                        <p:cTn id="87" dur="800"/>
                                        <p:tgtEl>
                                          <p:spTgt spid="45"/>
                                        </p:tgtEl>
                                      </p:cBhvr>
                                    </p:animEffect>
                                  </p:childTnLst>
                                </p:cTn>
                              </p:par>
                              <p:par>
                                <p:cTn id="88" presetID="54" presetClass="entr" presetSubtype="0" accel="100000" fill="hold" grpId="0" nodeType="with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1000" fill="hold"/>
                                        <p:tgtEl>
                                          <p:spTgt spid="84"/>
                                        </p:tgtEl>
                                        <p:attrNameLst>
                                          <p:attrName>ppt_w</p:attrName>
                                        </p:attrNameLst>
                                      </p:cBhvr>
                                      <p:tavLst>
                                        <p:tav tm="0">
                                          <p:val>
                                            <p:strVal val="#ppt_w*0.05"/>
                                          </p:val>
                                        </p:tav>
                                        <p:tav tm="100000">
                                          <p:val>
                                            <p:strVal val="#ppt_w"/>
                                          </p:val>
                                        </p:tav>
                                      </p:tavLst>
                                    </p:anim>
                                    <p:anim calcmode="lin" valueType="num">
                                      <p:cBhvr>
                                        <p:cTn id="91" dur="1000" fill="hold"/>
                                        <p:tgtEl>
                                          <p:spTgt spid="84"/>
                                        </p:tgtEl>
                                        <p:attrNameLst>
                                          <p:attrName>ppt_h</p:attrName>
                                        </p:attrNameLst>
                                      </p:cBhvr>
                                      <p:tavLst>
                                        <p:tav tm="0">
                                          <p:val>
                                            <p:strVal val="#ppt_h"/>
                                          </p:val>
                                        </p:tav>
                                        <p:tav tm="100000">
                                          <p:val>
                                            <p:strVal val="#ppt_h"/>
                                          </p:val>
                                        </p:tav>
                                      </p:tavLst>
                                    </p:anim>
                                    <p:anim calcmode="lin" valueType="num">
                                      <p:cBhvr>
                                        <p:cTn id="92" dur="1000" fill="hold"/>
                                        <p:tgtEl>
                                          <p:spTgt spid="84"/>
                                        </p:tgtEl>
                                        <p:attrNameLst>
                                          <p:attrName>ppt_x</p:attrName>
                                        </p:attrNameLst>
                                      </p:cBhvr>
                                      <p:tavLst>
                                        <p:tav tm="0">
                                          <p:val>
                                            <p:strVal val="#ppt_x-.2"/>
                                          </p:val>
                                        </p:tav>
                                        <p:tav tm="100000">
                                          <p:val>
                                            <p:strVal val="#ppt_x"/>
                                          </p:val>
                                        </p:tav>
                                      </p:tavLst>
                                    </p:anim>
                                    <p:anim calcmode="lin" valueType="num">
                                      <p:cBhvr>
                                        <p:cTn id="93" dur="1000" fill="hold"/>
                                        <p:tgtEl>
                                          <p:spTgt spid="84"/>
                                        </p:tgtEl>
                                        <p:attrNameLst>
                                          <p:attrName>ppt_y</p:attrName>
                                        </p:attrNameLst>
                                      </p:cBhvr>
                                      <p:tavLst>
                                        <p:tav tm="0">
                                          <p:val>
                                            <p:strVal val="#ppt_y"/>
                                          </p:val>
                                        </p:tav>
                                        <p:tav tm="100000">
                                          <p:val>
                                            <p:strVal val="#ppt_y"/>
                                          </p:val>
                                        </p:tav>
                                      </p:tavLst>
                                    </p:anim>
                                    <p:animEffect transition="in" filter="fade">
                                      <p:cBhvr>
                                        <p:cTn id="94" dur="1000"/>
                                        <p:tgtEl>
                                          <p:spTgt spid="84"/>
                                        </p:tgtEl>
                                      </p:cBhvr>
                                    </p:animEffect>
                                  </p:childTnLst>
                                </p:cTn>
                              </p:par>
                              <p:par>
                                <p:cTn id="95" presetID="22" presetClass="entr" presetSubtype="4"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down)">
                                      <p:cBhvr>
                                        <p:cTn id="97" dur="500"/>
                                        <p:tgtEl>
                                          <p:spTgt spid="29"/>
                                        </p:tgtEl>
                                      </p:cBhvr>
                                    </p:animEffect>
                                  </p:childTnLst>
                                </p:cTn>
                              </p:par>
                              <p:par>
                                <p:cTn id="98" presetID="53" presetClass="entr" presetSubtype="0" fill="hold" grpId="0" nodeType="withEffect">
                                  <p:stCondLst>
                                    <p:cond delay="0"/>
                                  </p:stCondLst>
                                  <p:childTnLst>
                                    <p:set>
                                      <p:cBhvr>
                                        <p:cTn id="99" dur="1" fill="hold">
                                          <p:stCondLst>
                                            <p:cond delay="0"/>
                                          </p:stCondLst>
                                        </p:cTn>
                                        <p:tgtEl>
                                          <p:spTgt spid="85"/>
                                        </p:tgtEl>
                                        <p:attrNameLst>
                                          <p:attrName>style.visibility</p:attrName>
                                        </p:attrNameLst>
                                      </p:cBhvr>
                                      <p:to>
                                        <p:strVal val="visible"/>
                                      </p:to>
                                    </p:set>
                                    <p:anim calcmode="lin" valueType="num">
                                      <p:cBhvr>
                                        <p:cTn id="100" dur="1000" fill="hold"/>
                                        <p:tgtEl>
                                          <p:spTgt spid="85"/>
                                        </p:tgtEl>
                                        <p:attrNameLst>
                                          <p:attrName>ppt_w</p:attrName>
                                        </p:attrNameLst>
                                      </p:cBhvr>
                                      <p:tavLst>
                                        <p:tav tm="0">
                                          <p:val>
                                            <p:fltVal val="0"/>
                                          </p:val>
                                        </p:tav>
                                        <p:tav tm="100000">
                                          <p:val>
                                            <p:strVal val="#ppt_w"/>
                                          </p:val>
                                        </p:tav>
                                      </p:tavLst>
                                    </p:anim>
                                    <p:anim calcmode="lin" valueType="num">
                                      <p:cBhvr>
                                        <p:cTn id="101" dur="1000" fill="hold"/>
                                        <p:tgtEl>
                                          <p:spTgt spid="85"/>
                                        </p:tgtEl>
                                        <p:attrNameLst>
                                          <p:attrName>ppt_h</p:attrName>
                                        </p:attrNameLst>
                                      </p:cBhvr>
                                      <p:tavLst>
                                        <p:tav tm="0">
                                          <p:val>
                                            <p:fltVal val="0"/>
                                          </p:val>
                                        </p:tav>
                                        <p:tav tm="100000">
                                          <p:val>
                                            <p:strVal val="#ppt_h"/>
                                          </p:val>
                                        </p:tav>
                                      </p:tavLst>
                                    </p:anim>
                                    <p:animEffect transition="in" filter="fade">
                                      <p:cBhvr>
                                        <p:cTn id="102" dur="1000"/>
                                        <p:tgtEl>
                                          <p:spTgt spid="85"/>
                                        </p:tgtEl>
                                      </p:cBhvr>
                                    </p:animEffect>
                                  </p:childTnLst>
                                </p:cTn>
                              </p:par>
                              <p:par>
                                <p:cTn id="103" presetID="22" presetClass="entr" presetSubtype="1" fill="hold" nodeType="withEffect">
                                  <p:stCondLst>
                                    <p:cond delay="0"/>
                                  </p:stCondLst>
                                  <p:childTnLst>
                                    <p:set>
                                      <p:cBhvr>
                                        <p:cTn id="104" dur="1" fill="hold">
                                          <p:stCondLst>
                                            <p:cond delay="0"/>
                                          </p:stCondLst>
                                        </p:cTn>
                                        <p:tgtEl>
                                          <p:spTgt spid="94"/>
                                        </p:tgtEl>
                                        <p:attrNameLst>
                                          <p:attrName>style.visibility</p:attrName>
                                        </p:attrNameLst>
                                      </p:cBhvr>
                                      <p:to>
                                        <p:strVal val="visible"/>
                                      </p:to>
                                    </p:set>
                                    <p:animEffect transition="in" filter="wipe(up)">
                                      <p:cBhvr>
                                        <p:cTn id="105" dur="700"/>
                                        <p:tgtEl>
                                          <p:spTgt spid="94"/>
                                        </p:tgtEl>
                                      </p:cBhvr>
                                    </p:animEffect>
                                  </p:childTnLst>
                                </p:cTn>
                              </p:par>
                              <p:par>
                                <p:cTn id="106" presetID="22" presetClass="entr" presetSubtype="8" fill="hold" nodeType="withEffect">
                                  <p:stCondLst>
                                    <p:cond delay="0"/>
                                  </p:stCondLst>
                                  <p:childTnLst>
                                    <p:set>
                                      <p:cBhvr>
                                        <p:cTn id="107" dur="1" fill="hold">
                                          <p:stCondLst>
                                            <p:cond delay="0"/>
                                          </p:stCondLst>
                                        </p:cTn>
                                        <p:tgtEl>
                                          <p:spTgt spid="1027"/>
                                        </p:tgtEl>
                                        <p:attrNameLst>
                                          <p:attrName>style.visibility</p:attrName>
                                        </p:attrNameLst>
                                      </p:cBhvr>
                                      <p:to>
                                        <p:strVal val="visible"/>
                                      </p:to>
                                    </p:set>
                                    <p:animEffect transition="in" filter="wipe(left)">
                                      <p:cBhvr>
                                        <p:cTn id="108" dur="1000"/>
                                        <p:tgtEl>
                                          <p:spTgt spid="1027"/>
                                        </p:tgtEl>
                                      </p:cBhvr>
                                    </p:animEffect>
                                  </p:childTnLst>
                                </p:cTn>
                              </p:par>
                              <p:par>
                                <p:cTn id="109" presetID="54" presetClass="entr" presetSubtype="0" accel="10000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 calcmode="lin" valueType="num">
                                      <p:cBhvr>
                                        <p:cTn id="111" dur="500" fill="hold"/>
                                        <p:tgtEl>
                                          <p:spTgt spid="61"/>
                                        </p:tgtEl>
                                        <p:attrNameLst>
                                          <p:attrName>ppt_w</p:attrName>
                                        </p:attrNameLst>
                                      </p:cBhvr>
                                      <p:tavLst>
                                        <p:tav tm="0">
                                          <p:val>
                                            <p:strVal val="#ppt_w*0.05"/>
                                          </p:val>
                                        </p:tav>
                                        <p:tav tm="100000">
                                          <p:val>
                                            <p:strVal val="#ppt_w"/>
                                          </p:val>
                                        </p:tav>
                                      </p:tavLst>
                                    </p:anim>
                                    <p:anim calcmode="lin" valueType="num">
                                      <p:cBhvr>
                                        <p:cTn id="112" dur="500" fill="hold"/>
                                        <p:tgtEl>
                                          <p:spTgt spid="61"/>
                                        </p:tgtEl>
                                        <p:attrNameLst>
                                          <p:attrName>ppt_h</p:attrName>
                                        </p:attrNameLst>
                                      </p:cBhvr>
                                      <p:tavLst>
                                        <p:tav tm="0">
                                          <p:val>
                                            <p:strVal val="#ppt_h"/>
                                          </p:val>
                                        </p:tav>
                                        <p:tav tm="100000">
                                          <p:val>
                                            <p:strVal val="#ppt_h"/>
                                          </p:val>
                                        </p:tav>
                                      </p:tavLst>
                                    </p:anim>
                                    <p:anim calcmode="lin" valueType="num">
                                      <p:cBhvr>
                                        <p:cTn id="113" dur="500" fill="hold"/>
                                        <p:tgtEl>
                                          <p:spTgt spid="61"/>
                                        </p:tgtEl>
                                        <p:attrNameLst>
                                          <p:attrName>ppt_x</p:attrName>
                                        </p:attrNameLst>
                                      </p:cBhvr>
                                      <p:tavLst>
                                        <p:tav tm="0">
                                          <p:val>
                                            <p:strVal val="#ppt_x-.2"/>
                                          </p:val>
                                        </p:tav>
                                        <p:tav tm="100000">
                                          <p:val>
                                            <p:strVal val="#ppt_x"/>
                                          </p:val>
                                        </p:tav>
                                      </p:tavLst>
                                    </p:anim>
                                    <p:anim calcmode="lin" valueType="num">
                                      <p:cBhvr>
                                        <p:cTn id="114" dur="500" fill="hold"/>
                                        <p:tgtEl>
                                          <p:spTgt spid="61"/>
                                        </p:tgtEl>
                                        <p:attrNameLst>
                                          <p:attrName>ppt_y</p:attrName>
                                        </p:attrNameLst>
                                      </p:cBhvr>
                                      <p:tavLst>
                                        <p:tav tm="0">
                                          <p:val>
                                            <p:strVal val="#ppt_y"/>
                                          </p:val>
                                        </p:tav>
                                        <p:tav tm="100000">
                                          <p:val>
                                            <p:strVal val="#ppt_y"/>
                                          </p:val>
                                        </p:tav>
                                      </p:tavLst>
                                    </p:anim>
                                    <p:animEffect transition="in" filter="fade">
                                      <p:cBhvr>
                                        <p:cTn id="115" dur="500"/>
                                        <p:tgtEl>
                                          <p:spTgt spid="61"/>
                                        </p:tgtEl>
                                      </p:cBhvr>
                                    </p:animEffect>
                                  </p:childTnLst>
                                </p:cTn>
                              </p:par>
                            </p:childTnLst>
                          </p:cTn>
                        </p:par>
                      </p:childTnLst>
                    </p:cTn>
                  </p:par>
                  <p:par>
                    <p:cTn id="116" fill="hold">
                      <p:stCondLst>
                        <p:cond delay="indefinite"/>
                      </p:stCondLst>
                      <p:childTnLst>
                        <p:par>
                          <p:cTn id="117" fill="hold">
                            <p:stCondLst>
                              <p:cond delay="0"/>
                            </p:stCondLst>
                            <p:childTnLst>
                              <p:par>
                                <p:cTn id="118" presetID="0" presetClass="path" presetSubtype="0" accel="50000" decel="50000" fill="hold" nodeType="clickEffect">
                                  <p:stCondLst>
                                    <p:cond delay="0"/>
                                  </p:stCondLst>
                                  <p:childTnLst>
                                    <p:animMotion origin="layout" path="M 0.03125 -0.12384 C 0.03628 -0.13426 0.04844 -0.16435 0.06128 -0.18611 C 0.07413 -0.20787 0.09896 -0.23981 0.10885 -0.25393 " pathEditMode="relative" rAng="0" ptsTypes="aaa">
                                      <p:cBhvr>
                                        <p:cTn id="119" dur="2000" fill="hold"/>
                                        <p:tgtEl>
                                          <p:spTgt spid="3079"/>
                                        </p:tgtEl>
                                        <p:attrNameLst>
                                          <p:attrName>ppt_x</p:attrName>
                                          <p:attrName>ppt_y</p:attrName>
                                        </p:attrNameLst>
                                      </p:cBhvr>
                                      <p:rCtr x="39" y="-65"/>
                                    </p:animMotion>
                                  </p:childTnLst>
                                </p:cTn>
                              </p:par>
                              <p:par>
                                <p:cTn id="120" presetID="8" presetClass="emph" presetSubtype="0" fill="hold" nodeType="withEffect">
                                  <p:stCondLst>
                                    <p:cond delay="0"/>
                                  </p:stCondLst>
                                  <p:childTnLst>
                                    <p:animRot by="1200000">
                                      <p:cBhvr>
                                        <p:cTn id="121" dur="1600" fill="hold"/>
                                        <p:tgtEl>
                                          <p:spTgt spid="3079"/>
                                        </p:tgtEl>
                                        <p:attrNameLst>
                                          <p:attrName>r</p:attrName>
                                        </p:attrNameLst>
                                      </p:cBhvr>
                                    </p:animRot>
                                  </p:childTnLst>
                                </p:cTn>
                              </p:par>
                              <p:par>
                                <p:cTn id="122" presetID="54" presetClass="entr" presetSubtype="0" accel="100000" fill="hold" grpId="0" nodeType="withEffect">
                                  <p:stCondLst>
                                    <p:cond delay="0"/>
                                  </p:stCondLst>
                                  <p:childTnLst>
                                    <p:set>
                                      <p:cBhvr>
                                        <p:cTn id="123" dur="1" fill="hold">
                                          <p:stCondLst>
                                            <p:cond delay="0"/>
                                          </p:stCondLst>
                                        </p:cTn>
                                        <p:tgtEl>
                                          <p:spTgt spid="5"/>
                                        </p:tgtEl>
                                        <p:attrNameLst>
                                          <p:attrName>style.visibility</p:attrName>
                                        </p:attrNameLst>
                                      </p:cBhvr>
                                      <p:to>
                                        <p:strVal val="visible"/>
                                      </p:to>
                                    </p:set>
                                    <p:anim calcmode="lin" valueType="num">
                                      <p:cBhvr>
                                        <p:cTn id="124" dur="500" fill="hold"/>
                                        <p:tgtEl>
                                          <p:spTgt spid="5"/>
                                        </p:tgtEl>
                                        <p:attrNameLst>
                                          <p:attrName>ppt_w</p:attrName>
                                        </p:attrNameLst>
                                      </p:cBhvr>
                                      <p:tavLst>
                                        <p:tav tm="0">
                                          <p:val>
                                            <p:strVal val="#ppt_w*0.05"/>
                                          </p:val>
                                        </p:tav>
                                        <p:tav tm="100000">
                                          <p:val>
                                            <p:strVal val="#ppt_w"/>
                                          </p:val>
                                        </p:tav>
                                      </p:tavLst>
                                    </p:anim>
                                    <p:anim calcmode="lin" valueType="num">
                                      <p:cBhvr>
                                        <p:cTn id="125" dur="500" fill="hold"/>
                                        <p:tgtEl>
                                          <p:spTgt spid="5"/>
                                        </p:tgtEl>
                                        <p:attrNameLst>
                                          <p:attrName>ppt_h</p:attrName>
                                        </p:attrNameLst>
                                      </p:cBhvr>
                                      <p:tavLst>
                                        <p:tav tm="0">
                                          <p:val>
                                            <p:strVal val="#ppt_h"/>
                                          </p:val>
                                        </p:tav>
                                        <p:tav tm="100000">
                                          <p:val>
                                            <p:strVal val="#ppt_h"/>
                                          </p:val>
                                        </p:tav>
                                      </p:tavLst>
                                    </p:anim>
                                    <p:anim calcmode="lin" valueType="num">
                                      <p:cBhvr>
                                        <p:cTn id="126" dur="500" fill="hold"/>
                                        <p:tgtEl>
                                          <p:spTgt spid="5"/>
                                        </p:tgtEl>
                                        <p:attrNameLst>
                                          <p:attrName>ppt_x</p:attrName>
                                        </p:attrNameLst>
                                      </p:cBhvr>
                                      <p:tavLst>
                                        <p:tav tm="0">
                                          <p:val>
                                            <p:strVal val="#ppt_x-.2"/>
                                          </p:val>
                                        </p:tav>
                                        <p:tav tm="100000">
                                          <p:val>
                                            <p:strVal val="#ppt_x"/>
                                          </p:val>
                                        </p:tav>
                                      </p:tavLst>
                                    </p:anim>
                                    <p:anim calcmode="lin" valueType="num">
                                      <p:cBhvr>
                                        <p:cTn id="127" dur="500" fill="hold"/>
                                        <p:tgtEl>
                                          <p:spTgt spid="5"/>
                                        </p:tgtEl>
                                        <p:attrNameLst>
                                          <p:attrName>ppt_y</p:attrName>
                                        </p:attrNameLst>
                                      </p:cBhvr>
                                      <p:tavLst>
                                        <p:tav tm="0">
                                          <p:val>
                                            <p:strVal val="#ppt_y"/>
                                          </p:val>
                                        </p:tav>
                                        <p:tav tm="100000">
                                          <p:val>
                                            <p:strVal val="#ppt_y"/>
                                          </p:val>
                                        </p:tav>
                                      </p:tavLst>
                                    </p:anim>
                                    <p:animEffect transition="in" filter="fade">
                                      <p:cBhvr>
                                        <p:cTn id="128" dur="500"/>
                                        <p:tgtEl>
                                          <p:spTgt spid="5"/>
                                        </p:tgtEl>
                                      </p:cBhvr>
                                    </p:animEffect>
                                  </p:childTnLst>
                                </p:cTn>
                              </p:par>
                              <p:par>
                                <p:cTn id="129" presetID="10" presetClass="exit" presetSubtype="0" fill="hold" grpId="1" nodeType="withEffect">
                                  <p:stCondLst>
                                    <p:cond delay="0"/>
                                  </p:stCondLst>
                                  <p:iterate type="lt">
                                    <p:tmPct val="0"/>
                                  </p:iterate>
                                  <p:childTnLst>
                                    <p:animEffect transition="out" filter="fade">
                                      <p:cBhvr>
                                        <p:cTn id="130" dur="1000"/>
                                        <p:tgtEl>
                                          <p:spTgt spid="47"/>
                                        </p:tgtEl>
                                      </p:cBhvr>
                                    </p:animEffect>
                                    <p:set>
                                      <p:cBhvr>
                                        <p:cTn id="131" dur="1" fill="hold">
                                          <p:stCondLst>
                                            <p:cond delay="999"/>
                                          </p:stCondLst>
                                        </p:cTn>
                                        <p:tgtEl>
                                          <p:spTgt spid="47"/>
                                        </p:tgtEl>
                                        <p:attrNameLst>
                                          <p:attrName>style.visibility</p:attrName>
                                        </p:attrNameLst>
                                      </p:cBhvr>
                                      <p:to>
                                        <p:strVal val="hidden"/>
                                      </p:to>
                                    </p:set>
                                  </p:childTnLst>
                                </p:cTn>
                              </p:par>
                              <p:par>
                                <p:cTn id="132" presetID="22" presetClass="entr" presetSubtype="8" fill="hold" nodeType="with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wipe(left)">
                                      <p:cBhvr>
                                        <p:cTn id="134" dur="800"/>
                                        <p:tgtEl>
                                          <p:spTgt spid="4"/>
                                        </p:tgtEl>
                                      </p:cBhvr>
                                    </p:animEffect>
                                  </p:childTnLst>
                                </p:cTn>
                              </p:par>
                              <p:par>
                                <p:cTn id="135" presetID="54" presetClass="entr" presetSubtype="0" accel="100000"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1000" fill="hold"/>
                                        <p:tgtEl>
                                          <p:spTgt spid="38"/>
                                        </p:tgtEl>
                                        <p:attrNameLst>
                                          <p:attrName>ppt_w</p:attrName>
                                        </p:attrNameLst>
                                      </p:cBhvr>
                                      <p:tavLst>
                                        <p:tav tm="0">
                                          <p:val>
                                            <p:strVal val="#ppt_w*0.05"/>
                                          </p:val>
                                        </p:tav>
                                        <p:tav tm="100000">
                                          <p:val>
                                            <p:strVal val="#ppt_w"/>
                                          </p:val>
                                        </p:tav>
                                      </p:tavLst>
                                    </p:anim>
                                    <p:anim calcmode="lin" valueType="num">
                                      <p:cBhvr>
                                        <p:cTn id="138" dur="1000" fill="hold"/>
                                        <p:tgtEl>
                                          <p:spTgt spid="38"/>
                                        </p:tgtEl>
                                        <p:attrNameLst>
                                          <p:attrName>ppt_h</p:attrName>
                                        </p:attrNameLst>
                                      </p:cBhvr>
                                      <p:tavLst>
                                        <p:tav tm="0">
                                          <p:val>
                                            <p:strVal val="#ppt_h"/>
                                          </p:val>
                                        </p:tav>
                                        <p:tav tm="100000">
                                          <p:val>
                                            <p:strVal val="#ppt_h"/>
                                          </p:val>
                                        </p:tav>
                                      </p:tavLst>
                                    </p:anim>
                                    <p:anim calcmode="lin" valueType="num">
                                      <p:cBhvr>
                                        <p:cTn id="139" dur="1000" fill="hold"/>
                                        <p:tgtEl>
                                          <p:spTgt spid="38"/>
                                        </p:tgtEl>
                                        <p:attrNameLst>
                                          <p:attrName>ppt_x</p:attrName>
                                        </p:attrNameLst>
                                      </p:cBhvr>
                                      <p:tavLst>
                                        <p:tav tm="0">
                                          <p:val>
                                            <p:strVal val="#ppt_x-.2"/>
                                          </p:val>
                                        </p:tav>
                                        <p:tav tm="100000">
                                          <p:val>
                                            <p:strVal val="#ppt_x"/>
                                          </p:val>
                                        </p:tav>
                                      </p:tavLst>
                                    </p:anim>
                                    <p:anim calcmode="lin" valueType="num">
                                      <p:cBhvr>
                                        <p:cTn id="140" dur="1000" fill="hold"/>
                                        <p:tgtEl>
                                          <p:spTgt spid="38"/>
                                        </p:tgtEl>
                                        <p:attrNameLst>
                                          <p:attrName>ppt_y</p:attrName>
                                        </p:attrNameLst>
                                      </p:cBhvr>
                                      <p:tavLst>
                                        <p:tav tm="0">
                                          <p:val>
                                            <p:strVal val="#ppt_y"/>
                                          </p:val>
                                        </p:tav>
                                        <p:tav tm="100000">
                                          <p:val>
                                            <p:strVal val="#ppt_y"/>
                                          </p:val>
                                        </p:tav>
                                      </p:tavLst>
                                    </p:anim>
                                    <p:animEffect transition="in" filter="fade">
                                      <p:cBhvr>
                                        <p:cTn id="141" dur="1000"/>
                                        <p:tgtEl>
                                          <p:spTgt spid="38"/>
                                        </p:tgtEl>
                                      </p:cBhvr>
                                    </p:animEffect>
                                  </p:childTnLst>
                                </p:cTn>
                              </p:par>
                              <p:par>
                                <p:cTn id="142" presetID="22" presetClass="exit" presetSubtype="8" fill="hold" nodeType="withEffect">
                                  <p:stCondLst>
                                    <p:cond delay="0"/>
                                  </p:stCondLst>
                                  <p:childTnLst>
                                    <p:animEffect transition="out" filter="wipe(left)">
                                      <p:cBhvr>
                                        <p:cTn id="143" dur="1000"/>
                                        <p:tgtEl>
                                          <p:spTgt spid="45"/>
                                        </p:tgtEl>
                                      </p:cBhvr>
                                    </p:animEffect>
                                    <p:set>
                                      <p:cBhvr>
                                        <p:cTn id="144" dur="1" fill="hold">
                                          <p:stCondLst>
                                            <p:cond delay="999"/>
                                          </p:stCondLst>
                                        </p:cTn>
                                        <p:tgtEl>
                                          <p:spTgt spid="45"/>
                                        </p:tgtEl>
                                        <p:attrNameLst>
                                          <p:attrName>style.visibility</p:attrName>
                                        </p:attrNameLst>
                                      </p:cBhvr>
                                      <p:to>
                                        <p:strVal val="hidden"/>
                                      </p:to>
                                    </p:set>
                                  </p:childTnLst>
                                </p:cTn>
                              </p:par>
                              <p:par>
                                <p:cTn id="145" presetID="22" presetClass="entr" presetSubtype="8" fill="hold" nodeType="with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wipe(left)">
                                      <p:cBhvr>
                                        <p:cTn id="147" dur="800"/>
                                        <p:tgtEl>
                                          <p:spTgt spid="37"/>
                                        </p:tgtEl>
                                      </p:cBhvr>
                                    </p:animEffect>
                                  </p:childTnLst>
                                </p:cTn>
                              </p:par>
                            </p:childTnLst>
                          </p:cTn>
                        </p:par>
                        <p:par>
                          <p:cTn id="148" fill="hold">
                            <p:stCondLst>
                              <p:cond delay="2000"/>
                            </p:stCondLst>
                            <p:childTnLst>
                              <p:par>
                                <p:cTn id="149" presetID="54" presetClass="entr" presetSubtype="0" accel="100000" fill="hold" grpId="0" nodeType="afterEffect">
                                  <p:stCondLst>
                                    <p:cond delay="0"/>
                                  </p:stCondLst>
                                  <p:iterate type="lt">
                                    <p:tmPct val="0"/>
                                  </p:iterate>
                                  <p:childTnLst>
                                    <p:set>
                                      <p:cBhvr>
                                        <p:cTn id="150" dur="1" fill="hold">
                                          <p:stCondLst>
                                            <p:cond delay="0"/>
                                          </p:stCondLst>
                                        </p:cTn>
                                        <p:tgtEl>
                                          <p:spTgt spid="59"/>
                                        </p:tgtEl>
                                        <p:attrNameLst>
                                          <p:attrName>style.visibility</p:attrName>
                                        </p:attrNameLst>
                                      </p:cBhvr>
                                      <p:to>
                                        <p:strVal val="visible"/>
                                      </p:to>
                                    </p:set>
                                    <p:anim calcmode="lin" valueType="num">
                                      <p:cBhvr>
                                        <p:cTn id="151" dur="1000" fill="hold"/>
                                        <p:tgtEl>
                                          <p:spTgt spid="59"/>
                                        </p:tgtEl>
                                        <p:attrNameLst>
                                          <p:attrName>ppt_w</p:attrName>
                                        </p:attrNameLst>
                                      </p:cBhvr>
                                      <p:tavLst>
                                        <p:tav tm="0">
                                          <p:val>
                                            <p:strVal val="#ppt_w*0.05"/>
                                          </p:val>
                                        </p:tav>
                                        <p:tav tm="100000">
                                          <p:val>
                                            <p:strVal val="#ppt_w"/>
                                          </p:val>
                                        </p:tav>
                                      </p:tavLst>
                                    </p:anim>
                                    <p:anim calcmode="lin" valueType="num">
                                      <p:cBhvr>
                                        <p:cTn id="152" dur="1000" fill="hold"/>
                                        <p:tgtEl>
                                          <p:spTgt spid="59"/>
                                        </p:tgtEl>
                                        <p:attrNameLst>
                                          <p:attrName>ppt_h</p:attrName>
                                        </p:attrNameLst>
                                      </p:cBhvr>
                                      <p:tavLst>
                                        <p:tav tm="0">
                                          <p:val>
                                            <p:strVal val="#ppt_h"/>
                                          </p:val>
                                        </p:tav>
                                        <p:tav tm="100000">
                                          <p:val>
                                            <p:strVal val="#ppt_h"/>
                                          </p:val>
                                        </p:tav>
                                      </p:tavLst>
                                    </p:anim>
                                    <p:anim calcmode="lin" valueType="num">
                                      <p:cBhvr>
                                        <p:cTn id="153" dur="1000" fill="hold"/>
                                        <p:tgtEl>
                                          <p:spTgt spid="59"/>
                                        </p:tgtEl>
                                        <p:attrNameLst>
                                          <p:attrName>ppt_x</p:attrName>
                                        </p:attrNameLst>
                                      </p:cBhvr>
                                      <p:tavLst>
                                        <p:tav tm="0">
                                          <p:val>
                                            <p:strVal val="#ppt_x-.2"/>
                                          </p:val>
                                        </p:tav>
                                        <p:tav tm="100000">
                                          <p:val>
                                            <p:strVal val="#ppt_x"/>
                                          </p:val>
                                        </p:tav>
                                      </p:tavLst>
                                    </p:anim>
                                    <p:anim calcmode="lin" valueType="num">
                                      <p:cBhvr>
                                        <p:cTn id="154" dur="1000" fill="hold"/>
                                        <p:tgtEl>
                                          <p:spTgt spid="59"/>
                                        </p:tgtEl>
                                        <p:attrNameLst>
                                          <p:attrName>ppt_y</p:attrName>
                                        </p:attrNameLst>
                                      </p:cBhvr>
                                      <p:tavLst>
                                        <p:tav tm="0">
                                          <p:val>
                                            <p:strVal val="#ppt_y"/>
                                          </p:val>
                                        </p:tav>
                                        <p:tav tm="100000">
                                          <p:val>
                                            <p:strVal val="#ppt_y"/>
                                          </p:val>
                                        </p:tav>
                                      </p:tavLst>
                                    </p:anim>
                                    <p:animEffect transition="in" filter="fade">
                                      <p:cBhvr>
                                        <p:cTn id="155" dur="1000"/>
                                        <p:tgtEl>
                                          <p:spTgt spid="59"/>
                                        </p:tgtEl>
                                      </p:cBhvr>
                                    </p:animEffect>
                                  </p:childTnLst>
                                </p:cTn>
                              </p:par>
                              <p:par>
                                <p:cTn id="156" presetID="22" presetClass="entr" presetSubtype="8" fill="hold" nodeType="with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wipe(left)">
                                      <p:cBhvr>
                                        <p:cTn id="158" dur="800"/>
                                        <p:tgtEl>
                                          <p:spTgt spid="58"/>
                                        </p:tgtEl>
                                      </p:cBhvr>
                                    </p:animEffect>
                                  </p:childTnLst>
                                </p:cTn>
                              </p:par>
                            </p:childTnLst>
                          </p:cTn>
                        </p:par>
                        <p:par>
                          <p:cTn id="159" fill="hold">
                            <p:stCondLst>
                              <p:cond delay="3000"/>
                            </p:stCondLst>
                            <p:childTnLst>
                              <p:par>
                                <p:cTn id="160" presetID="22" presetClass="entr" presetSubtype="4" fill="hold" nodeType="afterEffect">
                                  <p:stCondLst>
                                    <p:cond delay="0"/>
                                  </p:stCondLst>
                                  <p:childTnLst>
                                    <p:set>
                                      <p:cBhvr>
                                        <p:cTn id="161" dur="1" fill="hold">
                                          <p:stCondLst>
                                            <p:cond delay="0"/>
                                          </p:stCondLst>
                                        </p:cTn>
                                        <p:tgtEl>
                                          <p:spTgt spid="87"/>
                                        </p:tgtEl>
                                        <p:attrNameLst>
                                          <p:attrName>style.visibility</p:attrName>
                                        </p:attrNameLst>
                                      </p:cBhvr>
                                      <p:to>
                                        <p:strVal val="visible"/>
                                      </p:to>
                                    </p:set>
                                    <p:animEffect transition="in" filter="wipe(down)">
                                      <p:cBhvr>
                                        <p:cTn id="162" dur="500"/>
                                        <p:tgtEl>
                                          <p:spTgt spid="87"/>
                                        </p:tgtEl>
                                      </p:cBhvr>
                                    </p:animEffect>
                                  </p:childTnLst>
                                </p:cTn>
                              </p:par>
                            </p:childTnLst>
                          </p:cTn>
                        </p:par>
                        <p:par>
                          <p:cTn id="163" fill="hold">
                            <p:stCondLst>
                              <p:cond delay="3500"/>
                            </p:stCondLst>
                            <p:childTnLst>
                              <p:par>
                                <p:cTn id="164" presetID="54" presetClass="entr" presetSubtype="0" accel="100000" fill="hold" grpId="0" nodeType="afterEffect">
                                  <p:stCondLst>
                                    <p:cond delay="0"/>
                                  </p:stCondLst>
                                  <p:childTnLst>
                                    <p:set>
                                      <p:cBhvr>
                                        <p:cTn id="165" dur="1" fill="hold">
                                          <p:stCondLst>
                                            <p:cond delay="0"/>
                                          </p:stCondLst>
                                        </p:cTn>
                                        <p:tgtEl>
                                          <p:spTgt spid="86"/>
                                        </p:tgtEl>
                                        <p:attrNameLst>
                                          <p:attrName>style.visibility</p:attrName>
                                        </p:attrNameLst>
                                      </p:cBhvr>
                                      <p:to>
                                        <p:strVal val="visible"/>
                                      </p:to>
                                    </p:set>
                                    <p:anim calcmode="lin" valueType="num">
                                      <p:cBhvr>
                                        <p:cTn id="166" dur="500" fill="hold"/>
                                        <p:tgtEl>
                                          <p:spTgt spid="86"/>
                                        </p:tgtEl>
                                        <p:attrNameLst>
                                          <p:attrName>ppt_w</p:attrName>
                                        </p:attrNameLst>
                                      </p:cBhvr>
                                      <p:tavLst>
                                        <p:tav tm="0">
                                          <p:val>
                                            <p:strVal val="#ppt_w*0.05"/>
                                          </p:val>
                                        </p:tav>
                                        <p:tav tm="100000">
                                          <p:val>
                                            <p:strVal val="#ppt_w"/>
                                          </p:val>
                                        </p:tav>
                                      </p:tavLst>
                                    </p:anim>
                                    <p:anim calcmode="lin" valueType="num">
                                      <p:cBhvr>
                                        <p:cTn id="167" dur="500" fill="hold"/>
                                        <p:tgtEl>
                                          <p:spTgt spid="86"/>
                                        </p:tgtEl>
                                        <p:attrNameLst>
                                          <p:attrName>ppt_h</p:attrName>
                                        </p:attrNameLst>
                                      </p:cBhvr>
                                      <p:tavLst>
                                        <p:tav tm="0">
                                          <p:val>
                                            <p:strVal val="#ppt_h"/>
                                          </p:val>
                                        </p:tav>
                                        <p:tav tm="100000">
                                          <p:val>
                                            <p:strVal val="#ppt_h"/>
                                          </p:val>
                                        </p:tav>
                                      </p:tavLst>
                                    </p:anim>
                                    <p:anim calcmode="lin" valueType="num">
                                      <p:cBhvr>
                                        <p:cTn id="168" dur="500" fill="hold"/>
                                        <p:tgtEl>
                                          <p:spTgt spid="86"/>
                                        </p:tgtEl>
                                        <p:attrNameLst>
                                          <p:attrName>ppt_x</p:attrName>
                                        </p:attrNameLst>
                                      </p:cBhvr>
                                      <p:tavLst>
                                        <p:tav tm="0">
                                          <p:val>
                                            <p:strVal val="#ppt_x-.2"/>
                                          </p:val>
                                        </p:tav>
                                        <p:tav tm="100000">
                                          <p:val>
                                            <p:strVal val="#ppt_x"/>
                                          </p:val>
                                        </p:tav>
                                      </p:tavLst>
                                    </p:anim>
                                    <p:anim calcmode="lin" valueType="num">
                                      <p:cBhvr>
                                        <p:cTn id="169" dur="500" fill="hold"/>
                                        <p:tgtEl>
                                          <p:spTgt spid="86"/>
                                        </p:tgtEl>
                                        <p:attrNameLst>
                                          <p:attrName>ppt_y</p:attrName>
                                        </p:attrNameLst>
                                      </p:cBhvr>
                                      <p:tavLst>
                                        <p:tav tm="0">
                                          <p:val>
                                            <p:strVal val="#ppt_y"/>
                                          </p:val>
                                        </p:tav>
                                        <p:tav tm="100000">
                                          <p:val>
                                            <p:strVal val="#ppt_y"/>
                                          </p:val>
                                        </p:tav>
                                      </p:tavLst>
                                    </p:anim>
                                    <p:animEffect transition="in" filter="fade">
                                      <p:cBhvr>
                                        <p:cTn id="170" dur="500"/>
                                        <p:tgtEl>
                                          <p:spTgt spid="86"/>
                                        </p:tgtEl>
                                      </p:cBhvr>
                                    </p:animEffect>
                                  </p:childTnLst>
                                </p:cTn>
                              </p:par>
                              <p:par>
                                <p:cTn id="171" presetID="22" presetClass="entr" presetSubtype="1" fill="hold" nodeType="withEffect">
                                  <p:stCondLst>
                                    <p:cond delay="0"/>
                                  </p:stCondLst>
                                  <p:childTnLst>
                                    <p:set>
                                      <p:cBhvr>
                                        <p:cTn id="172" dur="1" fill="hold">
                                          <p:stCondLst>
                                            <p:cond delay="0"/>
                                          </p:stCondLst>
                                        </p:cTn>
                                        <p:tgtEl>
                                          <p:spTgt spid="98"/>
                                        </p:tgtEl>
                                        <p:attrNameLst>
                                          <p:attrName>style.visibility</p:attrName>
                                        </p:attrNameLst>
                                      </p:cBhvr>
                                      <p:to>
                                        <p:strVal val="visible"/>
                                      </p:to>
                                    </p:set>
                                    <p:animEffect transition="in" filter="wipe(up)">
                                      <p:cBhvr>
                                        <p:cTn id="173" dur="500"/>
                                        <p:tgtEl>
                                          <p:spTgt spid="98"/>
                                        </p:tgtEl>
                                      </p:cBhvr>
                                    </p:animEffect>
                                  </p:childTnLst>
                                </p:cTn>
                              </p:par>
                            </p:childTnLst>
                          </p:cTn>
                        </p:par>
                        <p:par>
                          <p:cTn id="174" fill="hold">
                            <p:stCondLst>
                              <p:cond delay="4000"/>
                            </p:stCondLst>
                            <p:childTnLst>
                              <p:par>
                                <p:cTn id="175" presetID="22" presetClass="entr" presetSubtype="8" fill="hold" nodeType="afterEffect">
                                  <p:stCondLst>
                                    <p:cond delay="0"/>
                                  </p:stCondLst>
                                  <p:childTnLst>
                                    <p:set>
                                      <p:cBhvr>
                                        <p:cTn id="176" dur="1" fill="hold">
                                          <p:stCondLst>
                                            <p:cond delay="0"/>
                                          </p:stCondLst>
                                        </p:cTn>
                                        <p:tgtEl>
                                          <p:spTgt spid="1032"/>
                                        </p:tgtEl>
                                        <p:attrNameLst>
                                          <p:attrName>style.visibility</p:attrName>
                                        </p:attrNameLst>
                                      </p:cBhvr>
                                      <p:to>
                                        <p:strVal val="visible"/>
                                      </p:to>
                                    </p:set>
                                    <p:animEffect transition="in" filter="wipe(left)">
                                      <p:cBhvr>
                                        <p:cTn id="177" dur="2000"/>
                                        <p:tgtEl>
                                          <p:spTgt spid="1032"/>
                                        </p:tgtEl>
                                      </p:cBhvr>
                                    </p:animEffect>
                                  </p:childTnLst>
                                </p:cTn>
                              </p:par>
                            </p:childTnLst>
                          </p:cTn>
                        </p:par>
                        <p:par>
                          <p:cTn id="178" fill="hold">
                            <p:stCondLst>
                              <p:cond delay="6000"/>
                            </p:stCondLst>
                            <p:childTnLst>
                              <p:par>
                                <p:cTn id="179" presetID="53" presetClass="entr" presetSubtype="0" fill="hold" grpId="0" nodeType="afterEffect">
                                  <p:stCondLst>
                                    <p:cond delay="0"/>
                                  </p:stCondLst>
                                  <p:childTnLst>
                                    <p:set>
                                      <p:cBhvr>
                                        <p:cTn id="180" dur="1" fill="hold">
                                          <p:stCondLst>
                                            <p:cond delay="0"/>
                                          </p:stCondLst>
                                        </p:cTn>
                                        <p:tgtEl>
                                          <p:spTgt spid="78"/>
                                        </p:tgtEl>
                                        <p:attrNameLst>
                                          <p:attrName>style.visibility</p:attrName>
                                        </p:attrNameLst>
                                      </p:cBhvr>
                                      <p:to>
                                        <p:strVal val="visible"/>
                                      </p:to>
                                    </p:set>
                                    <p:anim calcmode="lin" valueType="num">
                                      <p:cBhvr>
                                        <p:cTn id="181" dur="2000" fill="hold"/>
                                        <p:tgtEl>
                                          <p:spTgt spid="78"/>
                                        </p:tgtEl>
                                        <p:attrNameLst>
                                          <p:attrName>ppt_w</p:attrName>
                                        </p:attrNameLst>
                                      </p:cBhvr>
                                      <p:tavLst>
                                        <p:tav tm="0">
                                          <p:val>
                                            <p:fltVal val="0"/>
                                          </p:val>
                                        </p:tav>
                                        <p:tav tm="100000">
                                          <p:val>
                                            <p:strVal val="#ppt_w"/>
                                          </p:val>
                                        </p:tav>
                                      </p:tavLst>
                                    </p:anim>
                                    <p:anim calcmode="lin" valueType="num">
                                      <p:cBhvr>
                                        <p:cTn id="182" dur="2000" fill="hold"/>
                                        <p:tgtEl>
                                          <p:spTgt spid="78"/>
                                        </p:tgtEl>
                                        <p:attrNameLst>
                                          <p:attrName>ppt_h</p:attrName>
                                        </p:attrNameLst>
                                      </p:cBhvr>
                                      <p:tavLst>
                                        <p:tav tm="0">
                                          <p:val>
                                            <p:fltVal val="0"/>
                                          </p:val>
                                        </p:tav>
                                        <p:tav tm="100000">
                                          <p:val>
                                            <p:strVal val="#ppt_h"/>
                                          </p:val>
                                        </p:tav>
                                      </p:tavLst>
                                    </p:anim>
                                    <p:animEffect transition="in" filter="fade">
                                      <p:cBhvr>
                                        <p:cTn id="183" dur="2000"/>
                                        <p:tgtEl>
                                          <p:spTgt spid="78"/>
                                        </p:tgtEl>
                                      </p:cBhvr>
                                    </p:animEffect>
                                  </p:childTnLst>
                                </p:cTn>
                              </p:par>
                              <p:par>
                                <p:cTn id="184" presetID="22" presetClass="entr" presetSubtype="4" fill="hold" nodeType="withEffect">
                                  <p:stCondLst>
                                    <p:cond delay="0"/>
                                  </p:stCondLst>
                                  <p:childTnLst>
                                    <p:set>
                                      <p:cBhvr>
                                        <p:cTn id="185" dur="1" fill="hold">
                                          <p:stCondLst>
                                            <p:cond delay="0"/>
                                          </p:stCondLst>
                                        </p:cTn>
                                        <p:tgtEl>
                                          <p:spTgt spid="79"/>
                                        </p:tgtEl>
                                        <p:attrNameLst>
                                          <p:attrName>style.visibility</p:attrName>
                                        </p:attrNameLst>
                                      </p:cBhvr>
                                      <p:to>
                                        <p:strVal val="visible"/>
                                      </p:to>
                                    </p:set>
                                    <p:animEffect transition="in" filter="wipe(down)">
                                      <p:cBhvr>
                                        <p:cTn id="186" dur="500"/>
                                        <p:tgtEl>
                                          <p:spTgt spid="79"/>
                                        </p:tgtEl>
                                      </p:cBhvr>
                                    </p:animEffect>
                                  </p:childTnLst>
                                </p:cTn>
                              </p:par>
                            </p:childTnLst>
                          </p:cTn>
                        </p:par>
                        <p:par>
                          <p:cTn id="187" fill="hold">
                            <p:stCondLst>
                              <p:cond delay="8000"/>
                            </p:stCondLst>
                            <p:childTnLst>
                              <p:par>
                                <p:cTn id="188" presetID="0" presetClass="path" presetSubtype="0" accel="50000" decel="50000" fill="hold" nodeType="afterEffect">
                                  <p:stCondLst>
                                    <p:cond delay="0"/>
                                  </p:stCondLst>
                                  <p:childTnLst>
                                    <p:animMotion origin="layout" path="M 0.10885 -0.25393 C 0.11441 -0.25879 0.13142 -0.27453 0.14288 -0.28264 C 0.15434 -0.29074 0.17066 -0.29861 0.17795 -0.30277 " pathEditMode="relative" rAng="0" ptsTypes="aaa">
                                      <p:cBhvr>
                                        <p:cTn id="189" dur="2000" fill="hold"/>
                                        <p:tgtEl>
                                          <p:spTgt spid="3079"/>
                                        </p:tgtEl>
                                        <p:attrNameLst>
                                          <p:attrName>ppt_x</p:attrName>
                                          <p:attrName>ppt_y</p:attrName>
                                        </p:attrNameLst>
                                      </p:cBhvr>
                                      <p:rCtr x="35" y="-25"/>
                                    </p:animMotion>
                                  </p:childTnLst>
                                </p:cTn>
                              </p:par>
                              <p:par>
                                <p:cTn id="190" presetID="8" presetClass="emph" presetSubtype="0" fill="hold" nodeType="withEffect">
                                  <p:stCondLst>
                                    <p:cond delay="300"/>
                                  </p:stCondLst>
                                  <p:childTnLst>
                                    <p:animRot by="1500000">
                                      <p:cBhvr>
                                        <p:cTn id="191" dur="1600" fill="hold"/>
                                        <p:tgtEl>
                                          <p:spTgt spid="3079"/>
                                        </p:tgtEl>
                                        <p:attrNameLst>
                                          <p:attrName>r</p:attrName>
                                        </p:attrNameLst>
                                      </p:cBhvr>
                                    </p:animRot>
                                  </p:childTnLst>
                                </p:cTn>
                              </p:par>
                            </p:childTnLst>
                          </p:cTn>
                        </p:par>
                        <p:par>
                          <p:cTn id="192" fill="hold">
                            <p:stCondLst>
                              <p:cond delay="10000"/>
                            </p:stCondLst>
                            <p:childTnLst>
                              <p:par>
                                <p:cTn id="193" presetID="54" presetClass="entr" presetSubtype="0" accel="100000" fill="hold" grpId="0" nodeType="afterEffect">
                                  <p:stCondLst>
                                    <p:cond delay="0"/>
                                  </p:stCondLst>
                                  <p:childTnLst>
                                    <p:set>
                                      <p:cBhvr>
                                        <p:cTn id="194" dur="1" fill="hold">
                                          <p:stCondLst>
                                            <p:cond delay="0"/>
                                          </p:stCondLst>
                                        </p:cTn>
                                        <p:tgtEl>
                                          <p:spTgt spid="7"/>
                                        </p:tgtEl>
                                        <p:attrNameLst>
                                          <p:attrName>style.visibility</p:attrName>
                                        </p:attrNameLst>
                                      </p:cBhvr>
                                      <p:to>
                                        <p:strVal val="visible"/>
                                      </p:to>
                                    </p:set>
                                    <p:anim calcmode="lin" valueType="num">
                                      <p:cBhvr>
                                        <p:cTn id="195" dur="500" fill="hold"/>
                                        <p:tgtEl>
                                          <p:spTgt spid="7"/>
                                        </p:tgtEl>
                                        <p:attrNameLst>
                                          <p:attrName>ppt_w</p:attrName>
                                        </p:attrNameLst>
                                      </p:cBhvr>
                                      <p:tavLst>
                                        <p:tav tm="0">
                                          <p:val>
                                            <p:strVal val="#ppt_w*0.05"/>
                                          </p:val>
                                        </p:tav>
                                        <p:tav tm="100000">
                                          <p:val>
                                            <p:strVal val="#ppt_w"/>
                                          </p:val>
                                        </p:tav>
                                      </p:tavLst>
                                    </p:anim>
                                    <p:anim calcmode="lin" valueType="num">
                                      <p:cBhvr>
                                        <p:cTn id="196" dur="500" fill="hold"/>
                                        <p:tgtEl>
                                          <p:spTgt spid="7"/>
                                        </p:tgtEl>
                                        <p:attrNameLst>
                                          <p:attrName>ppt_h</p:attrName>
                                        </p:attrNameLst>
                                      </p:cBhvr>
                                      <p:tavLst>
                                        <p:tav tm="0">
                                          <p:val>
                                            <p:strVal val="#ppt_h"/>
                                          </p:val>
                                        </p:tav>
                                        <p:tav tm="100000">
                                          <p:val>
                                            <p:strVal val="#ppt_h"/>
                                          </p:val>
                                        </p:tav>
                                      </p:tavLst>
                                    </p:anim>
                                    <p:anim calcmode="lin" valueType="num">
                                      <p:cBhvr>
                                        <p:cTn id="197" dur="500" fill="hold"/>
                                        <p:tgtEl>
                                          <p:spTgt spid="7"/>
                                        </p:tgtEl>
                                        <p:attrNameLst>
                                          <p:attrName>ppt_x</p:attrName>
                                        </p:attrNameLst>
                                      </p:cBhvr>
                                      <p:tavLst>
                                        <p:tav tm="0">
                                          <p:val>
                                            <p:strVal val="#ppt_x-.2"/>
                                          </p:val>
                                        </p:tav>
                                        <p:tav tm="100000">
                                          <p:val>
                                            <p:strVal val="#ppt_x"/>
                                          </p:val>
                                        </p:tav>
                                      </p:tavLst>
                                    </p:anim>
                                    <p:anim calcmode="lin" valueType="num">
                                      <p:cBhvr>
                                        <p:cTn id="198" dur="500" fill="hold"/>
                                        <p:tgtEl>
                                          <p:spTgt spid="7"/>
                                        </p:tgtEl>
                                        <p:attrNameLst>
                                          <p:attrName>ppt_y</p:attrName>
                                        </p:attrNameLst>
                                      </p:cBhvr>
                                      <p:tavLst>
                                        <p:tav tm="0">
                                          <p:val>
                                            <p:strVal val="#ppt_y"/>
                                          </p:val>
                                        </p:tav>
                                        <p:tav tm="100000">
                                          <p:val>
                                            <p:strVal val="#ppt_y"/>
                                          </p:val>
                                        </p:tav>
                                      </p:tavLst>
                                    </p:anim>
                                    <p:animEffect transition="in" filter="fade">
                                      <p:cBhvr>
                                        <p:cTn id="199" dur="500"/>
                                        <p:tgtEl>
                                          <p:spTgt spid="7"/>
                                        </p:tgtEl>
                                      </p:cBhvr>
                                    </p:animEffect>
                                  </p:childTnLst>
                                </p:cTn>
                              </p:par>
                              <p:par>
                                <p:cTn id="200" presetID="22" presetClass="entr" presetSubtype="8" fill="hold" nodeType="withEffect">
                                  <p:stCondLst>
                                    <p:cond delay="0"/>
                                  </p:stCondLst>
                                  <p:childTnLst>
                                    <p:set>
                                      <p:cBhvr>
                                        <p:cTn id="201" dur="1" fill="hold">
                                          <p:stCondLst>
                                            <p:cond delay="0"/>
                                          </p:stCondLst>
                                        </p:cTn>
                                        <p:tgtEl>
                                          <p:spTgt spid="6"/>
                                        </p:tgtEl>
                                        <p:attrNameLst>
                                          <p:attrName>style.visibility</p:attrName>
                                        </p:attrNameLst>
                                      </p:cBhvr>
                                      <p:to>
                                        <p:strVal val="visible"/>
                                      </p:to>
                                    </p:set>
                                    <p:animEffect transition="in" filter="wipe(left)">
                                      <p:cBhvr>
                                        <p:cTn id="202" dur="800"/>
                                        <p:tgtEl>
                                          <p:spTgt spid="6"/>
                                        </p:tgtEl>
                                      </p:cBhvr>
                                    </p:animEffect>
                                  </p:childTnLst>
                                </p:cTn>
                              </p:par>
                              <p:par>
                                <p:cTn id="203" presetID="10" presetClass="exit" presetSubtype="0" fill="hold" grpId="1" nodeType="withEffect">
                                  <p:stCondLst>
                                    <p:cond delay="300"/>
                                  </p:stCondLst>
                                  <p:iterate type="lt">
                                    <p:tmPct val="0"/>
                                  </p:iterate>
                                  <p:childTnLst>
                                    <p:animEffect transition="out" filter="fade">
                                      <p:cBhvr>
                                        <p:cTn id="204" dur="1000"/>
                                        <p:tgtEl>
                                          <p:spTgt spid="59"/>
                                        </p:tgtEl>
                                      </p:cBhvr>
                                    </p:animEffect>
                                    <p:set>
                                      <p:cBhvr>
                                        <p:cTn id="205" dur="1" fill="hold">
                                          <p:stCondLst>
                                            <p:cond delay="999"/>
                                          </p:stCondLst>
                                        </p:cTn>
                                        <p:tgtEl>
                                          <p:spTgt spid="59"/>
                                        </p:tgtEl>
                                        <p:attrNameLst>
                                          <p:attrName>style.visibility</p:attrName>
                                        </p:attrNameLst>
                                      </p:cBhvr>
                                      <p:to>
                                        <p:strVal val="hidden"/>
                                      </p:to>
                                    </p:set>
                                  </p:childTnLst>
                                </p:cTn>
                              </p:par>
                            </p:childTnLst>
                          </p:cTn>
                        </p:par>
                        <p:par>
                          <p:cTn id="206" fill="hold">
                            <p:stCondLst>
                              <p:cond delay="11300"/>
                            </p:stCondLst>
                            <p:childTnLst>
                              <p:par>
                                <p:cTn id="207" presetID="22" presetClass="exit" presetSubtype="8" fill="hold" nodeType="afterEffect">
                                  <p:stCondLst>
                                    <p:cond delay="0"/>
                                  </p:stCondLst>
                                  <p:childTnLst>
                                    <p:animEffect transition="out" filter="wipe(left)">
                                      <p:cBhvr>
                                        <p:cTn id="208" dur="1000"/>
                                        <p:tgtEl>
                                          <p:spTgt spid="58"/>
                                        </p:tgtEl>
                                      </p:cBhvr>
                                    </p:animEffect>
                                    <p:set>
                                      <p:cBhvr>
                                        <p:cTn id="209" dur="1" fill="hold">
                                          <p:stCondLst>
                                            <p:cond delay="999"/>
                                          </p:stCondLst>
                                        </p:cTn>
                                        <p:tgtEl>
                                          <p:spTgt spid="58"/>
                                        </p:tgtEl>
                                        <p:attrNameLst>
                                          <p:attrName>style.visibility</p:attrName>
                                        </p:attrNameLst>
                                      </p:cBhvr>
                                      <p:to>
                                        <p:strVal val="hidden"/>
                                      </p:to>
                                    </p:set>
                                  </p:childTnLst>
                                </p:cTn>
                              </p:par>
                              <p:par>
                                <p:cTn id="210" presetID="22" presetClass="entr" presetSubtype="8" fill="hold" nodeType="withEffect">
                                  <p:stCondLst>
                                    <p:cond delay="0"/>
                                  </p:stCondLst>
                                  <p:childTnLst>
                                    <p:set>
                                      <p:cBhvr>
                                        <p:cTn id="211" dur="1" fill="hold">
                                          <p:stCondLst>
                                            <p:cond delay="0"/>
                                          </p:stCondLst>
                                        </p:cTn>
                                        <p:tgtEl>
                                          <p:spTgt spid="42"/>
                                        </p:tgtEl>
                                        <p:attrNameLst>
                                          <p:attrName>style.visibility</p:attrName>
                                        </p:attrNameLst>
                                      </p:cBhvr>
                                      <p:to>
                                        <p:strVal val="visible"/>
                                      </p:to>
                                    </p:set>
                                    <p:animEffect transition="in" filter="wipe(left)">
                                      <p:cBhvr>
                                        <p:cTn id="212" dur="1000"/>
                                        <p:tgtEl>
                                          <p:spTgt spid="42"/>
                                        </p:tgtEl>
                                      </p:cBhvr>
                                    </p:animEffect>
                                  </p:childTnLst>
                                </p:cTn>
                              </p:par>
                              <p:par>
                                <p:cTn id="213" presetID="54" presetClass="entr" presetSubtype="0" accel="100000" fill="hold" grpId="0" nodeType="withEffect">
                                  <p:stCondLst>
                                    <p:cond delay="0"/>
                                  </p:stCondLst>
                                  <p:childTnLst>
                                    <p:set>
                                      <p:cBhvr>
                                        <p:cTn id="214" dur="1" fill="hold">
                                          <p:stCondLst>
                                            <p:cond delay="0"/>
                                          </p:stCondLst>
                                        </p:cTn>
                                        <p:tgtEl>
                                          <p:spTgt spid="89"/>
                                        </p:tgtEl>
                                        <p:attrNameLst>
                                          <p:attrName>style.visibility</p:attrName>
                                        </p:attrNameLst>
                                      </p:cBhvr>
                                      <p:to>
                                        <p:strVal val="visible"/>
                                      </p:to>
                                    </p:set>
                                    <p:anim calcmode="lin" valueType="num">
                                      <p:cBhvr>
                                        <p:cTn id="215" dur="500" fill="hold"/>
                                        <p:tgtEl>
                                          <p:spTgt spid="89"/>
                                        </p:tgtEl>
                                        <p:attrNameLst>
                                          <p:attrName>ppt_w</p:attrName>
                                        </p:attrNameLst>
                                      </p:cBhvr>
                                      <p:tavLst>
                                        <p:tav tm="0">
                                          <p:val>
                                            <p:strVal val="#ppt_w*0.05"/>
                                          </p:val>
                                        </p:tav>
                                        <p:tav tm="100000">
                                          <p:val>
                                            <p:strVal val="#ppt_w"/>
                                          </p:val>
                                        </p:tav>
                                      </p:tavLst>
                                    </p:anim>
                                    <p:anim calcmode="lin" valueType="num">
                                      <p:cBhvr>
                                        <p:cTn id="216" dur="500" fill="hold"/>
                                        <p:tgtEl>
                                          <p:spTgt spid="89"/>
                                        </p:tgtEl>
                                        <p:attrNameLst>
                                          <p:attrName>ppt_h</p:attrName>
                                        </p:attrNameLst>
                                      </p:cBhvr>
                                      <p:tavLst>
                                        <p:tav tm="0">
                                          <p:val>
                                            <p:strVal val="#ppt_h"/>
                                          </p:val>
                                        </p:tav>
                                        <p:tav tm="100000">
                                          <p:val>
                                            <p:strVal val="#ppt_h"/>
                                          </p:val>
                                        </p:tav>
                                      </p:tavLst>
                                    </p:anim>
                                    <p:anim calcmode="lin" valueType="num">
                                      <p:cBhvr>
                                        <p:cTn id="217" dur="500" fill="hold"/>
                                        <p:tgtEl>
                                          <p:spTgt spid="89"/>
                                        </p:tgtEl>
                                        <p:attrNameLst>
                                          <p:attrName>ppt_x</p:attrName>
                                        </p:attrNameLst>
                                      </p:cBhvr>
                                      <p:tavLst>
                                        <p:tav tm="0">
                                          <p:val>
                                            <p:strVal val="#ppt_x-.2"/>
                                          </p:val>
                                        </p:tav>
                                        <p:tav tm="100000">
                                          <p:val>
                                            <p:strVal val="#ppt_x"/>
                                          </p:val>
                                        </p:tav>
                                      </p:tavLst>
                                    </p:anim>
                                    <p:anim calcmode="lin" valueType="num">
                                      <p:cBhvr>
                                        <p:cTn id="218" dur="500" fill="hold"/>
                                        <p:tgtEl>
                                          <p:spTgt spid="89"/>
                                        </p:tgtEl>
                                        <p:attrNameLst>
                                          <p:attrName>ppt_y</p:attrName>
                                        </p:attrNameLst>
                                      </p:cBhvr>
                                      <p:tavLst>
                                        <p:tav tm="0">
                                          <p:val>
                                            <p:strVal val="#ppt_y"/>
                                          </p:val>
                                        </p:tav>
                                        <p:tav tm="100000">
                                          <p:val>
                                            <p:strVal val="#ppt_y"/>
                                          </p:val>
                                        </p:tav>
                                      </p:tavLst>
                                    </p:anim>
                                    <p:animEffect transition="in" filter="fade">
                                      <p:cBhvr>
                                        <p:cTn id="219" dur="500"/>
                                        <p:tgtEl>
                                          <p:spTgt spid="89"/>
                                        </p:tgtEl>
                                      </p:cBhvr>
                                    </p:animEffect>
                                  </p:childTnLst>
                                </p:cTn>
                              </p:par>
                            </p:childTnLst>
                          </p:cTn>
                        </p:par>
                        <p:par>
                          <p:cTn id="220" fill="hold">
                            <p:stCondLst>
                              <p:cond delay="12300"/>
                            </p:stCondLst>
                            <p:childTnLst>
                              <p:par>
                                <p:cTn id="221" presetID="22" presetClass="entr" presetSubtype="4" fill="hold" nodeType="afterEffect">
                                  <p:stCondLst>
                                    <p:cond delay="0"/>
                                  </p:stCondLst>
                                  <p:childTnLst>
                                    <p:set>
                                      <p:cBhvr>
                                        <p:cTn id="222" dur="1" fill="hold">
                                          <p:stCondLst>
                                            <p:cond delay="0"/>
                                          </p:stCondLst>
                                        </p:cTn>
                                        <p:tgtEl>
                                          <p:spTgt spid="90"/>
                                        </p:tgtEl>
                                        <p:attrNameLst>
                                          <p:attrName>style.visibility</p:attrName>
                                        </p:attrNameLst>
                                      </p:cBhvr>
                                      <p:to>
                                        <p:strVal val="visible"/>
                                      </p:to>
                                    </p:set>
                                    <p:animEffect transition="in" filter="wipe(down)">
                                      <p:cBhvr>
                                        <p:cTn id="223" dur="500"/>
                                        <p:tgtEl>
                                          <p:spTgt spid="90"/>
                                        </p:tgtEl>
                                      </p:cBhvr>
                                    </p:animEffect>
                                  </p:childTnLst>
                                </p:cTn>
                              </p:par>
                            </p:childTnLst>
                          </p:cTn>
                        </p:par>
                        <p:par>
                          <p:cTn id="224" fill="hold">
                            <p:stCondLst>
                              <p:cond delay="12800"/>
                            </p:stCondLst>
                            <p:childTnLst>
                              <p:par>
                                <p:cTn id="225" presetID="22" presetClass="entr" presetSubtype="4" fill="hold" nodeType="afterEffect">
                                  <p:stCondLst>
                                    <p:cond delay="0"/>
                                  </p:stCondLst>
                                  <p:childTnLst>
                                    <p:set>
                                      <p:cBhvr>
                                        <p:cTn id="226" dur="1" fill="hold">
                                          <p:stCondLst>
                                            <p:cond delay="0"/>
                                          </p:stCondLst>
                                        </p:cTn>
                                        <p:tgtEl>
                                          <p:spTgt spid="46"/>
                                        </p:tgtEl>
                                        <p:attrNameLst>
                                          <p:attrName>style.visibility</p:attrName>
                                        </p:attrNameLst>
                                      </p:cBhvr>
                                      <p:to>
                                        <p:strVal val="visible"/>
                                      </p:to>
                                    </p:set>
                                    <p:animEffect transition="in" filter="wipe(down)">
                                      <p:cBhvr>
                                        <p:cTn id="227" dur="500"/>
                                        <p:tgtEl>
                                          <p:spTgt spid="46"/>
                                        </p:tgtEl>
                                      </p:cBhvr>
                                    </p:animEffect>
                                  </p:childTnLst>
                                </p:cTn>
                              </p:par>
                              <p:par>
                                <p:cTn id="228" presetID="53" presetClass="entr" presetSubtype="0" fill="hold" grpId="0" nodeType="withEffect">
                                  <p:stCondLst>
                                    <p:cond delay="0"/>
                                  </p:stCondLst>
                                  <p:childTnLst>
                                    <p:set>
                                      <p:cBhvr>
                                        <p:cTn id="229" dur="1" fill="hold">
                                          <p:stCondLst>
                                            <p:cond delay="0"/>
                                          </p:stCondLst>
                                        </p:cTn>
                                        <p:tgtEl>
                                          <p:spTgt spid="44"/>
                                        </p:tgtEl>
                                        <p:attrNameLst>
                                          <p:attrName>style.visibility</p:attrName>
                                        </p:attrNameLst>
                                      </p:cBhvr>
                                      <p:to>
                                        <p:strVal val="visible"/>
                                      </p:to>
                                    </p:set>
                                    <p:anim calcmode="lin" valueType="num">
                                      <p:cBhvr>
                                        <p:cTn id="230" dur="2000" fill="hold"/>
                                        <p:tgtEl>
                                          <p:spTgt spid="44"/>
                                        </p:tgtEl>
                                        <p:attrNameLst>
                                          <p:attrName>ppt_w</p:attrName>
                                        </p:attrNameLst>
                                      </p:cBhvr>
                                      <p:tavLst>
                                        <p:tav tm="0">
                                          <p:val>
                                            <p:fltVal val="0"/>
                                          </p:val>
                                        </p:tav>
                                        <p:tav tm="100000">
                                          <p:val>
                                            <p:strVal val="#ppt_w"/>
                                          </p:val>
                                        </p:tav>
                                      </p:tavLst>
                                    </p:anim>
                                    <p:anim calcmode="lin" valueType="num">
                                      <p:cBhvr>
                                        <p:cTn id="231" dur="2000" fill="hold"/>
                                        <p:tgtEl>
                                          <p:spTgt spid="44"/>
                                        </p:tgtEl>
                                        <p:attrNameLst>
                                          <p:attrName>ppt_h</p:attrName>
                                        </p:attrNameLst>
                                      </p:cBhvr>
                                      <p:tavLst>
                                        <p:tav tm="0">
                                          <p:val>
                                            <p:fltVal val="0"/>
                                          </p:val>
                                        </p:tav>
                                        <p:tav tm="100000">
                                          <p:val>
                                            <p:strVal val="#ppt_h"/>
                                          </p:val>
                                        </p:tav>
                                      </p:tavLst>
                                    </p:anim>
                                    <p:animEffect transition="in" filter="fade">
                                      <p:cBhvr>
                                        <p:cTn id="232" dur="2000"/>
                                        <p:tgtEl>
                                          <p:spTgt spid="44"/>
                                        </p:tgtEl>
                                      </p:cBhvr>
                                    </p:animEffect>
                                  </p:childTnLst>
                                </p:cTn>
                              </p:par>
                            </p:childTnLst>
                          </p:cTn>
                        </p:par>
                        <p:par>
                          <p:cTn id="233" fill="hold">
                            <p:stCondLst>
                              <p:cond delay="14800"/>
                            </p:stCondLst>
                            <p:childTnLst>
                              <p:par>
                                <p:cTn id="234" presetID="22" presetClass="entr" presetSubtype="8" fill="hold" nodeType="afterEffect">
                                  <p:stCondLst>
                                    <p:cond delay="0"/>
                                  </p:stCondLst>
                                  <p:childTnLst>
                                    <p:set>
                                      <p:cBhvr>
                                        <p:cTn id="235" dur="1" fill="hold">
                                          <p:stCondLst>
                                            <p:cond delay="0"/>
                                          </p:stCondLst>
                                        </p:cTn>
                                        <p:tgtEl>
                                          <p:spTgt spid="1029"/>
                                        </p:tgtEl>
                                        <p:attrNameLst>
                                          <p:attrName>style.visibility</p:attrName>
                                        </p:attrNameLst>
                                      </p:cBhvr>
                                      <p:to>
                                        <p:strVal val="visible"/>
                                      </p:to>
                                    </p:set>
                                    <p:animEffect transition="in" filter="wipe(left)">
                                      <p:cBhvr>
                                        <p:cTn id="236" dur="500"/>
                                        <p:tgtEl>
                                          <p:spTgt spid="1029"/>
                                        </p:tgtEl>
                                      </p:cBhvr>
                                    </p:animEffect>
                                  </p:childTnLst>
                                </p:cTn>
                              </p:par>
                            </p:childTnLst>
                          </p:cTn>
                        </p:par>
                        <p:par>
                          <p:cTn id="237" fill="hold">
                            <p:stCondLst>
                              <p:cond delay="15300"/>
                            </p:stCondLst>
                            <p:childTnLst>
                              <p:par>
                                <p:cTn id="238" presetID="53" presetClass="entr" presetSubtype="0" fill="hold" grpId="0" nodeType="afterEffect">
                                  <p:stCondLst>
                                    <p:cond delay="0"/>
                                  </p:stCondLst>
                                  <p:childTnLst>
                                    <p:set>
                                      <p:cBhvr>
                                        <p:cTn id="239" dur="1" fill="hold">
                                          <p:stCondLst>
                                            <p:cond delay="0"/>
                                          </p:stCondLst>
                                        </p:cTn>
                                        <p:tgtEl>
                                          <p:spTgt spid="80"/>
                                        </p:tgtEl>
                                        <p:attrNameLst>
                                          <p:attrName>style.visibility</p:attrName>
                                        </p:attrNameLst>
                                      </p:cBhvr>
                                      <p:to>
                                        <p:strVal val="visible"/>
                                      </p:to>
                                    </p:set>
                                    <p:anim calcmode="lin" valueType="num">
                                      <p:cBhvr>
                                        <p:cTn id="240" dur="500" fill="hold"/>
                                        <p:tgtEl>
                                          <p:spTgt spid="80"/>
                                        </p:tgtEl>
                                        <p:attrNameLst>
                                          <p:attrName>ppt_w</p:attrName>
                                        </p:attrNameLst>
                                      </p:cBhvr>
                                      <p:tavLst>
                                        <p:tav tm="0">
                                          <p:val>
                                            <p:fltVal val="0"/>
                                          </p:val>
                                        </p:tav>
                                        <p:tav tm="100000">
                                          <p:val>
                                            <p:strVal val="#ppt_w"/>
                                          </p:val>
                                        </p:tav>
                                      </p:tavLst>
                                    </p:anim>
                                    <p:anim calcmode="lin" valueType="num">
                                      <p:cBhvr>
                                        <p:cTn id="241" dur="500" fill="hold"/>
                                        <p:tgtEl>
                                          <p:spTgt spid="80"/>
                                        </p:tgtEl>
                                        <p:attrNameLst>
                                          <p:attrName>ppt_h</p:attrName>
                                        </p:attrNameLst>
                                      </p:cBhvr>
                                      <p:tavLst>
                                        <p:tav tm="0">
                                          <p:val>
                                            <p:fltVal val="0"/>
                                          </p:val>
                                        </p:tav>
                                        <p:tav tm="100000">
                                          <p:val>
                                            <p:strVal val="#ppt_h"/>
                                          </p:val>
                                        </p:tav>
                                      </p:tavLst>
                                    </p:anim>
                                    <p:animEffect transition="in" filter="fade">
                                      <p:cBhvr>
                                        <p:cTn id="242" dur="500"/>
                                        <p:tgtEl>
                                          <p:spTgt spid="80"/>
                                        </p:tgtEl>
                                      </p:cBhvr>
                                    </p:animEffect>
                                  </p:childTnLst>
                                </p:cTn>
                              </p:par>
                              <p:par>
                                <p:cTn id="243" presetID="22" presetClass="entr" presetSubtype="4" fill="hold" nodeType="withEffect">
                                  <p:stCondLst>
                                    <p:cond delay="0"/>
                                  </p:stCondLst>
                                  <p:childTnLst>
                                    <p:set>
                                      <p:cBhvr>
                                        <p:cTn id="244" dur="1" fill="hold">
                                          <p:stCondLst>
                                            <p:cond delay="0"/>
                                          </p:stCondLst>
                                        </p:cTn>
                                        <p:tgtEl>
                                          <p:spTgt spid="81"/>
                                        </p:tgtEl>
                                        <p:attrNameLst>
                                          <p:attrName>style.visibility</p:attrName>
                                        </p:attrNameLst>
                                      </p:cBhvr>
                                      <p:to>
                                        <p:strVal val="visible"/>
                                      </p:to>
                                    </p:set>
                                    <p:animEffect transition="in" filter="wipe(down)">
                                      <p:cBhvr>
                                        <p:cTn id="245" dur="500"/>
                                        <p:tgtEl>
                                          <p:spTgt spid="81"/>
                                        </p:tgtEl>
                                      </p:cBhvr>
                                    </p:animEffect>
                                  </p:childTnLst>
                                </p:cTn>
                              </p:par>
                            </p:childTnLst>
                          </p:cTn>
                        </p:par>
                        <p:par>
                          <p:cTn id="246" fill="hold">
                            <p:stCondLst>
                              <p:cond delay="15800"/>
                            </p:stCondLst>
                            <p:childTnLst>
                              <p:par>
                                <p:cTn id="247" presetID="0" presetClass="path" presetSubtype="0" accel="50000" decel="50000" fill="hold" nodeType="afterEffect">
                                  <p:stCondLst>
                                    <p:cond delay="0"/>
                                  </p:stCondLst>
                                  <p:childTnLst>
                                    <p:animMotion origin="layout" path="M 0.17795 -0.30277 C 0.19548 -0.3074 0.25208 -0.325 0.28298 -0.33055 C 0.31389 -0.33611 0.34635 -0.33495 0.36302 -0.33611 " pathEditMode="relative" rAng="0" ptsTypes="aaa">
                                      <p:cBhvr>
                                        <p:cTn id="248" dur="2000" fill="hold"/>
                                        <p:tgtEl>
                                          <p:spTgt spid="3079"/>
                                        </p:tgtEl>
                                        <p:attrNameLst>
                                          <p:attrName>ppt_x</p:attrName>
                                          <p:attrName>ppt_y</p:attrName>
                                        </p:attrNameLst>
                                      </p:cBhvr>
                                      <p:rCtr x="93" y="-17"/>
                                    </p:animMotion>
                                  </p:childTnLst>
                                </p:cTn>
                              </p:par>
                              <p:par>
                                <p:cTn id="249" presetID="8" presetClass="emph" presetSubtype="0" fill="hold" nodeType="withEffect">
                                  <p:stCondLst>
                                    <p:cond delay="400"/>
                                  </p:stCondLst>
                                  <p:childTnLst>
                                    <p:animRot by="900000">
                                      <p:cBhvr>
                                        <p:cTn id="250" dur="1400" fill="hold"/>
                                        <p:tgtEl>
                                          <p:spTgt spid="30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7" grpId="0"/>
      <p:bldP spid="47" grpId="1"/>
      <p:bldP spid="57" grpId="0"/>
      <p:bldP spid="59" grpId="0"/>
      <p:bldP spid="59" grpId="1"/>
      <p:bldP spid="61" grpId="0"/>
      <p:bldP spid="76" grpId="0"/>
      <p:bldP spid="80" grpId="0"/>
      <p:bldP spid="84" grpId="0"/>
      <p:bldP spid="85" grpId="0"/>
      <p:bldP spid="86" grpId="0"/>
      <p:bldP spid="35" grpId="0"/>
      <p:bldP spid="38" grpId="0"/>
      <p:bldP spid="44" grpId="0"/>
      <p:bldP spid="78" grpId="0"/>
      <p:bldP spid="89" grpId="0"/>
      <p:bldP spid="3" grpId="0"/>
      <p:bldP spid="5" grpId="0"/>
      <p:bldP spid="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79425" y="492125"/>
            <a:ext cx="8229600" cy="715963"/>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Trade Studies</a:t>
            </a:r>
          </a:p>
        </p:txBody>
      </p:sp>
      <p:sp>
        <p:nvSpPr>
          <p:cNvPr id="31747" name="Rectangle 6"/>
          <p:cNvSpPr>
            <a:spLocks noGrp="1" noChangeArrowheads="1"/>
          </p:cNvSpPr>
          <p:nvPr>
            <p:ph type="body" idx="1"/>
          </p:nvPr>
        </p:nvSpPr>
        <p:spPr>
          <a:xfrm>
            <a:off x="304800" y="1219200"/>
            <a:ext cx="8629650" cy="5067300"/>
          </a:xfrm>
          <a:solidFill>
            <a:schemeClr val="bg1"/>
          </a:solidFill>
        </p:spPr>
        <p:txBody>
          <a:bodyPr/>
          <a:lstStyle/>
          <a:p>
            <a:pPr>
              <a:lnSpc>
                <a:spcPct val="80000"/>
              </a:lnSpc>
            </a:pPr>
            <a:r>
              <a:rPr lang="en-US" sz="2000" b="1" dirty="0" smtClean="0">
                <a:latin typeface="Times New Roman" pitchFamily="18" charset="0"/>
              </a:rPr>
              <a:t>Trade study is a tool used to help choose the best solution among alternatives. </a:t>
            </a:r>
          </a:p>
          <a:p>
            <a:pPr>
              <a:lnSpc>
                <a:spcPct val="80000"/>
              </a:lnSpc>
            </a:pPr>
            <a:endParaRPr lang="en-US" sz="2000" b="1" dirty="0" smtClean="0">
              <a:latin typeface="Times New Roman" pitchFamily="18" charset="0"/>
            </a:endParaRPr>
          </a:p>
          <a:p>
            <a:pPr>
              <a:lnSpc>
                <a:spcPct val="80000"/>
              </a:lnSpc>
            </a:pPr>
            <a:r>
              <a:rPr lang="en-US" sz="2000" b="1" dirty="0" smtClean="0">
                <a:latin typeface="Times New Roman" pitchFamily="18" charset="0"/>
              </a:rPr>
              <a:t>Numerical values are given based on weight factors and a normalization scale for the evaluation criteria. </a:t>
            </a:r>
          </a:p>
          <a:p>
            <a:pPr>
              <a:lnSpc>
                <a:spcPct val="80000"/>
              </a:lnSpc>
            </a:pPr>
            <a:endParaRPr lang="en-US" sz="2000" b="1" dirty="0" smtClean="0">
              <a:latin typeface="Times New Roman" pitchFamily="18" charset="0"/>
            </a:endParaRPr>
          </a:p>
          <a:p>
            <a:pPr>
              <a:lnSpc>
                <a:spcPct val="80000"/>
              </a:lnSpc>
            </a:pPr>
            <a:r>
              <a:rPr lang="en-US" sz="2000" b="1" dirty="0" smtClean="0">
                <a:latin typeface="Times New Roman" pitchFamily="18" charset="0"/>
              </a:rPr>
              <a:t>Evaluation criteria are important factors that are included </a:t>
            </a:r>
            <a:r>
              <a:rPr lang="en-US" sz="2000" b="1" dirty="0" err="1" smtClean="0">
                <a:latin typeface="Times New Roman" pitchFamily="18" charset="0"/>
              </a:rPr>
              <a:t>intrade</a:t>
            </a:r>
            <a:r>
              <a:rPr lang="en-US" sz="2000" b="1" dirty="0" smtClean="0">
                <a:latin typeface="Times New Roman" pitchFamily="18" charset="0"/>
              </a:rPr>
              <a:t> study. </a:t>
            </a:r>
          </a:p>
          <a:p>
            <a:pPr>
              <a:lnSpc>
                <a:spcPct val="80000"/>
              </a:lnSpc>
            </a:pPr>
            <a:endParaRPr lang="en-US" sz="2000" b="1" dirty="0" smtClean="0">
              <a:latin typeface="Times New Roman" pitchFamily="18" charset="0"/>
            </a:endParaRPr>
          </a:p>
          <a:p>
            <a:pPr>
              <a:lnSpc>
                <a:spcPct val="80000"/>
              </a:lnSpc>
            </a:pPr>
            <a:r>
              <a:rPr lang="en-US" sz="2000" b="1" dirty="0" smtClean="0">
                <a:latin typeface="Times New Roman" pitchFamily="18" charset="0"/>
              </a:rPr>
              <a:t>Weight factors are used to dictate how important the evaluation criteria are relative to each other. </a:t>
            </a:r>
          </a:p>
          <a:p>
            <a:pPr>
              <a:lnSpc>
                <a:spcPct val="80000"/>
              </a:lnSpc>
              <a:buFont typeface="Arial" pitchFamily="34" charset="0"/>
              <a:buNone/>
            </a:pPr>
            <a:endParaRPr lang="en-US" sz="2000" b="1" dirty="0" smtClean="0">
              <a:latin typeface="Times New Roman" pitchFamily="18" charset="0"/>
            </a:endParaRPr>
          </a:p>
          <a:p>
            <a:pPr>
              <a:lnSpc>
                <a:spcPct val="80000"/>
              </a:lnSpc>
            </a:pPr>
            <a:r>
              <a:rPr lang="en-US" sz="2000" b="1" dirty="0" smtClean="0">
                <a:latin typeface="Times New Roman" pitchFamily="18" charset="0"/>
              </a:rPr>
              <a:t>The choice of weight factors and normalization scale are extremely important to this process. </a:t>
            </a:r>
          </a:p>
          <a:p>
            <a:pPr>
              <a:lnSpc>
                <a:spcPct val="80000"/>
              </a:lnSpc>
            </a:pPr>
            <a:endParaRPr lang="en-US" sz="2000" b="1" dirty="0" smtClean="0">
              <a:latin typeface="Times New Roman" pitchFamily="18" charset="0"/>
            </a:endParaRPr>
          </a:p>
          <a:p>
            <a:pPr>
              <a:lnSpc>
                <a:spcPct val="80000"/>
              </a:lnSpc>
            </a:pPr>
            <a:r>
              <a:rPr lang="en-US" sz="2000" b="1" dirty="0" smtClean="0">
                <a:latin typeface="Times New Roman" pitchFamily="18" charset="0"/>
              </a:rPr>
              <a:t>Normalization scale creates a constant interval scale that allows us to set a numerical for each of the evaluation criteria (e.g. cost, mass, volume, power consumption legacy, ease of use). </a:t>
            </a:r>
          </a:p>
        </p:txBody>
      </p:sp>
      <p:sp>
        <p:nvSpPr>
          <p:cNvPr id="31748"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2C45A513-A484-479B-8195-3CE558AB95F5}" type="slidenum">
              <a:rPr lang="en-US" smtClean="0">
                <a:latin typeface="Times New Roman" pitchFamily="18" charset="0"/>
              </a:rPr>
              <a:pPr/>
              <a:t>24</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0"/>
            <a:ext cx="8229600" cy="11430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Trade Studies </a:t>
            </a:r>
            <a:r>
              <a:rPr lang="en-US" sz="1600" b="1" dirty="0" smtClean="0">
                <a:solidFill>
                  <a:schemeClr val="tx1">
                    <a:lumMod val="85000"/>
                    <a:lumOff val="15000"/>
                  </a:schemeClr>
                </a:solidFill>
                <a:latin typeface="Times New Roman" pitchFamily="18" charset="0"/>
                <a:cs typeface="Times New Roman" pitchFamily="18" charset="0"/>
              </a:rPr>
              <a:t>(2)</a:t>
            </a:r>
          </a:p>
        </p:txBody>
      </p:sp>
      <p:sp>
        <p:nvSpPr>
          <p:cNvPr id="3277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1FFA5D01-5CC2-4A62-A55A-A299507B0282}" type="slidenum">
              <a:rPr lang="en-US" smtClean="0">
                <a:latin typeface="Times New Roman" pitchFamily="18" charset="0"/>
              </a:rPr>
              <a:pPr/>
              <a:t>25</a:t>
            </a:fld>
            <a:endParaRPr lang="en-US" smtClean="0">
              <a:latin typeface="Times New Roman" pitchFamily="18" charset="0"/>
            </a:endParaRPr>
          </a:p>
        </p:txBody>
      </p:sp>
      <p:pic>
        <p:nvPicPr>
          <p:cNvPr id="32772" name="Picture 2"/>
          <p:cNvPicPr>
            <a:picLocks noChangeAspect="1" noChangeArrowheads="1"/>
          </p:cNvPicPr>
          <p:nvPr/>
        </p:nvPicPr>
        <p:blipFill>
          <a:blip r:embed="rId2" cstate="print"/>
          <a:srcRect/>
          <a:stretch>
            <a:fillRect/>
          </a:stretch>
        </p:blipFill>
        <p:spPr bwMode="auto">
          <a:xfrm>
            <a:off x="228600" y="990600"/>
            <a:ext cx="6148387" cy="5089525"/>
          </a:xfrm>
          <a:prstGeom prst="rect">
            <a:avLst/>
          </a:prstGeom>
          <a:noFill/>
          <a:ln w="9525">
            <a:noFill/>
            <a:miter lim="800000"/>
            <a:headEnd/>
            <a:tailEnd/>
          </a:ln>
        </p:spPr>
      </p:pic>
      <p:sp>
        <p:nvSpPr>
          <p:cNvPr id="6" name="Rectangle 5"/>
          <p:cNvSpPr/>
          <p:nvPr/>
        </p:nvSpPr>
        <p:spPr>
          <a:xfrm>
            <a:off x="6321425" y="2225675"/>
            <a:ext cx="2662238" cy="2776538"/>
          </a:xfrm>
          <a:prstGeom prst="rect">
            <a:avLst/>
          </a:prstGeom>
        </p:spPr>
        <p:txBody>
          <a:bodyPr>
            <a:spAutoFit/>
          </a:bodyPr>
          <a:lstStyle/>
          <a:p>
            <a:pPr>
              <a:lnSpc>
                <a:spcPct val="80000"/>
              </a:lnSpc>
              <a:defRPr/>
            </a:pPr>
            <a:r>
              <a:rPr lang="en-US" sz="2000" b="1" dirty="0">
                <a:latin typeface="Times New Roman" pitchFamily="18" charset="0"/>
                <a:cs typeface="Times New Roman" pitchFamily="18" charset="0"/>
              </a:rPr>
              <a:t>Steps to a trade study</a:t>
            </a:r>
          </a:p>
          <a:p>
            <a:pPr marL="114300">
              <a:lnSpc>
                <a:spcPct val="80000"/>
              </a:lnSpc>
              <a:defRPr/>
            </a:pPr>
            <a:r>
              <a:rPr lang="en-US" sz="1800" dirty="0">
                <a:latin typeface="Times New Roman" pitchFamily="18" charset="0"/>
                <a:cs typeface="Times New Roman" pitchFamily="18" charset="0"/>
              </a:rPr>
              <a:t>1. Define the problem.</a:t>
            </a:r>
          </a:p>
          <a:p>
            <a:pPr marL="114300">
              <a:lnSpc>
                <a:spcPct val="80000"/>
              </a:lnSpc>
              <a:defRPr/>
            </a:pPr>
            <a:r>
              <a:rPr lang="en-US" sz="1800" dirty="0">
                <a:latin typeface="Times New Roman" pitchFamily="18" charset="0"/>
                <a:cs typeface="Times New Roman" pitchFamily="18" charset="0"/>
              </a:rPr>
              <a:t>2. Define constraints on   </a:t>
            </a:r>
          </a:p>
          <a:p>
            <a:pPr marL="114300">
              <a:lnSpc>
                <a:spcPct val="80000"/>
              </a:lnSpc>
              <a:defRPr/>
            </a:pPr>
            <a:r>
              <a:rPr lang="en-US" sz="1800" dirty="0">
                <a:latin typeface="Times New Roman" pitchFamily="18" charset="0"/>
                <a:cs typeface="Times New Roman" pitchFamily="18" charset="0"/>
              </a:rPr>
              <a:t>    the on the solutions.</a:t>
            </a:r>
          </a:p>
          <a:p>
            <a:pPr marL="114300">
              <a:lnSpc>
                <a:spcPct val="80000"/>
              </a:lnSpc>
              <a:defRPr/>
            </a:pPr>
            <a:r>
              <a:rPr lang="en-US" sz="1800" dirty="0">
                <a:latin typeface="Times New Roman" pitchFamily="18" charset="0"/>
                <a:cs typeface="Times New Roman" pitchFamily="18" charset="0"/>
              </a:rPr>
              <a:t>3. Find 3-5 solutions</a:t>
            </a:r>
          </a:p>
          <a:p>
            <a:pPr marL="114300">
              <a:lnSpc>
                <a:spcPct val="80000"/>
              </a:lnSpc>
              <a:defRPr/>
            </a:pPr>
            <a:r>
              <a:rPr lang="en-US" sz="1800" dirty="0">
                <a:latin typeface="Times New Roman" pitchFamily="18" charset="0"/>
                <a:cs typeface="Times New Roman" pitchFamily="18" charset="0"/>
              </a:rPr>
              <a:t>4. Define evaluation </a:t>
            </a:r>
          </a:p>
          <a:p>
            <a:pPr marL="114300">
              <a:lnSpc>
                <a:spcPct val="80000"/>
              </a:lnSpc>
              <a:defRPr/>
            </a:pPr>
            <a:r>
              <a:rPr lang="en-US" sz="1800" dirty="0">
                <a:latin typeface="Times New Roman" pitchFamily="18" charset="0"/>
                <a:cs typeface="Times New Roman" pitchFamily="18" charset="0"/>
              </a:rPr>
              <a:t>    criteria. </a:t>
            </a:r>
          </a:p>
          <a:p>
            <a:pPr marL="114300">
              <a:lnSpc>
                <a:spcPct val="80000"/>
              </a:lnSpc>
              <a:defRPr/>
            </a:pPr>
            <a:r>
              <a:rPr lang="en-US" sz="1800" dirty="0">
                <a:latin typeface="Times New Roman" pitchFamily="18" charset="0"/>
                <a:cs typeface="Times New Roman" pitchFamily="18" charset="0"/>
              </a:rPr>
              <a:t>5. Define weight factors</a:t>
            </a:r>
          </a:p>
          <a:p>
            <a:pPr marL="114300">
              <a:lnSpc>
                <a:spcPct val="80000"/>
              </a:lnSpc>
              <a:defRPr/>
            </a:pPr>
            <a:r>
              <a:rPr lang="en-US" sz="1800" dirty="0">
                <a:latin typeface="Times New Roman" pitchFamily="18" charset="0"/>
                <a:cs typeface="Times New Roman" pitchFamily="18" charset="0"/>
              </a:rPr>
              <a:t>6. Define normalization </a:t>
            </a:r>
          </a:p>
          <a:p>
            <a:pPr marL="114300">
              <a:lnSpc>
                <a:spcPct val="80000"/>
              </a:lnSpc>
              <a:defRPr/>
            </a:pPr>
            <a:r>
              <a:rPr lang="en-US" sz="1800" dirty="0">
                <a:latin typeface="Times New Roman" pitchFamily="18" charset="0"/>
                <a:cs typeface="Times New Roman" pitchFamily="18" charset="0"/>
              </a:rPr>
              <a:t>    scale</a:t>
            </a:r>
          </a:p>
          <a:p>
            <a:pPr marL="114300">
              <a:lnSpc>
                <a:spcPct val="80000"/>
              </a:lnSpc>
              <a:defRPr/>
            </a:pPr>
            <a:r>
              <a:rPr lang="en-US" sz="1800" dirty="0">
                <a:latin typeface="Times New Roman" pitchFamily="18" charset="0"/>
                <a:cs typeface="Times New Roman" pitchFamily="18" charset="0"/>
              </a:rPr>
              <a:t>7. Populate trade matrix</a:t>
            </a:r>
          </a:p>
          <a:p>
            <a:pPr marL="114300">
              <a:lnSpc>
                <a:spcPct val="80000"/>
              </a:lnSpc>
              <a:defRPr/>
            </a:pPr>
            <a:r>
              <a:rPr lang="en-US" sz="1800" dirty="0">
                <a:latin typeface="Times New Roman" pitchFamily="18" charset="0"/>
                <a:cs typeface="Times New Roman" pitchFamily="18" charset="0"/>
              </a:rPr>
              <a:t>8. Rank the solutions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Trade Studies </a:t>
            </a:r>
            <a:r>
              <a:rPr lang="en-US" sz="1600" b="1" dirty="0" smtClean="0">
                <a:solidFill>
                  <a:schemeClr val="tx1">
                    <a:lumMod val="85000"/>
                    <a:lumOff val="15000"/>
                  </a:schemeClr>
                </a:solidFill>
                <a:latin typeface="Times New Roman" pitchFamily="18" charset="0"/>
                <a:cs typeface="Times New Roman" pitchFamily="18" charset="0"/>
              </a:rPr>
              <a:t>(3)</a:t>
            </a:r>
          </a:p>
        </p:txBody>
      </p:sp>
      <p:sp>
        <p:nvSpPr>
          <p:cNvPr id="3379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834783DF-941D-49E7-ACE0-442E213741E8}" type="slidenum">
              <a:rPr lang="en-US" smtClean="0">
                <a:latin typeface="Times New Roman" pitchFamily="18" charset="0"/>
              </a:rPr>
              <a:pPr/>
              <a:t>26</a:t>
            </a:fld>
            <a:endParaRPr lang="en-US" smtClean="0">
              <a:latin typeface="Times New Roman" pitchFamily="18" charset="0"/>
            </a:endParaRPr>
          </a:p>
        </p:txBody>
      </p:sp>
      <p:pic>
        <p:nvPicPr>
          <p:cNvPr id="33796" name="Picture 2"/>
          <p:cNvPicPr>
            <a:picLocks noChangeAspect="1" noChangeArrowheads="1"/>
          </p:cNvPicPr>
          <p:nvPr/>
        </p:nvPicPr>
        <p:blipFill>
          <a:blip r:embed="rId2" cstate="print"/>
          <a:srcRect/>
          <a:stretch>
            <a:fillRect/>
          </a:stretch>
        </p:blipFill>
        <p:spPr bwMode="auto">
          <a:xfrm>
            <a:off x="457200" y="838200"/>
            <a:ext cx="7629525" cy="3162300"/>
          </a:xfrm>
          <a:prstGeom prst="rect">
            <a:avLst/>
          </a:prstGeom>
          <a:noFill/>
          <a:ln w="9525">
            <a:noFill/>
            <a:miter lim="800000"/>
            <a:headEnd/>
            <a:tailEnd/>
          </a:ln>
        </p:spPr>
      </p:pic>
      <p:sp>
        <p:nvSpPr>
          <p:cNvPr id="7" name="TextBox 6"/>
          <p:cNvSpPr txBox="1"/>
          <p:nvPr/>
        </p:nvSpPr>
        <p:spPr>
          <a:xfrm>
            <a:off x="2819400" y="3505200"/>
            <a:ext cx="3741281" cy="369332"/>
          </a:xfrm>
          <a:prstGeom prst="rect">
            <a:avLst/>
          </a:prstGeom>
          <a:solidFill>
            <a:schemeClr val="bg1"/>
          </a:solidFill>
          <a:ln>
            <a:solidFill>
              <a:schemeClr val="tx1">
                <a:lumMod val="85000"/>
                <a:lumOff val="15000"/>
              </a:schemeClr>
            </a:solidFill>
          </a:ln>
        </p:spPr>
        <p:txBody>
          <a:bodyPr wrap="none">
            <a:spAutoFit/>
          </a:bodyPr>
          <a:lstStyle/>
          <a:p>
            <a:pPr>
              <a:defRPr/>
            </a:pPr>
            <a:r>
              <a:rPr lang="en-US" b="1" dirty="0">
                <a:latin typeface="Times New Roman" pitchFamily="18" charset="0"/>
                <a:cs typeface="Times New Roman" pitchFamily="18" charset="0"/>
              </a:rPr>
              <a:t>Sample </a:t>
            </a:r>
            <a:r>
              <a:rPr lang="en-US" b="1" dirty="0" smtClean="0">
                <a:latin typeface="Times New Roman" pitchFamily="18" charset="0"/>
                <a:cs typeface="Times New Roman" pitchFamily="18" charset="0"/>
              </a:rPr>
              <a:t>Pugh Decision Trade </a:t>
            </a:r>
            <a:r>
              <a:rPr lang="en-US" b="1" dirty="0">
                <a:latin typeface="Times New Roman" pitchFamily="18" charset="0"/>
                <a:cs typeface="Times New Roman" pitchFamily="18" charset="0"/>
              </a:rPr>
              <a:t>matrix</a:t>
            </a:r>
          </a:p>
        </p:txBody>
      </p:sp>
      <p:sp>
        <p:nvSpPr>
          <p:cNvPr id="6" name="Rectangle 5"/>
          <p:cNvSpPr/>
          <p:nvPr/>
        </p:nvSpPr>
        <p:spPr>
          <a:xfrm>
            <a:off x="381000" y="3886200"/>
            <a:ext cx="8382000" cy="2554545"/>
          </a:xfrm>
          <a:prstGeom prst="rect">
            <a:avLst/>
          </a:prstGeom>
        </p:spPr>
        <p:txBody>
          <a:bodyPr wrap="square">
            <a:spAutoFit/>
          </a:bodyPr>
          <a:lstStyle/>
          <a:p>
            <a:pPr>
              <a:buFont typeface="Arial" pitchFamily="34" charset="0"/>
              <a:buChar char="•"/>
            </a:pPr>
            <a:r>
              <a:rPr lang="en-US" sz="2000" i="1" dirty="0" smtClean="0">
                <a:latin typeface="Times New Roman" pitchFamily="18" charset="0"/>
                <a:cs typeface="Times New Roman" pitchFamily="18" charset="0"/>
              </a:rPr>
              <a:t>Decision matrix: </a:t>
            </a:r>
            <a:r>
              <a:rPr lang="en-US" sz="2000" dirty="0" smtClean="0">
                <a:latin typeface="Times New Roman" pitchFamily="18" charset="0"/>
                <a:cs typeface="Times New Roman" pitchFamily="18" charset="0"/>
              </a:rPr>
              <a:t>a decision-support tool allowing decision makers to solve their problem by evaluating, rating, and comparing different alternatives on multiple criteria ...  Finding a “best” design</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Prevents a team from “falling in love” with a flawed design or one not</a:t>
            </a:r>
          </a:p>
          <a:p>
            <a:r>
              <a:rPr lang="en-US" sz="2000" dirty="0" smtClean="0">
                <a:latin typeface="Times New Roman" pitchFamily="18" charset="0"/>
                <a:cs typeface="Times New Roman" pitchFamily="18" charset="0"/>
              </a:rPr>
              <a:t>meeting all design constraints or objectives</a:t>
            </a:r>
          </a:p>
          <a:p>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Communication tool; builds consensus</a:t>
            </a:r>
            <a:endParaRPr lang="en-US"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6096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Trade Studies </a:t>
            </a:r>
            <a:r>
              <a:rPr lang="en-US" sz="1600" b="1" dirty="0" smtClean="0">
                <a:solidFill>
                  <a:schemeClr val="tx1">
                    <a:lumMod val="85000"/>
                    <a:lumOff val="15000"/>
                  </a:schemeClr>
                </a:solidFill>
                <a:latin typeface="Times New Roman" pitchFamily="18" charset="0"/>
                <a:cs typeface="Times New Roman" pitchFamily="18" charset="0"/>
              </a:rPr>
              <a:t>(4)</a:t>
            </a:r>
          </a:p>
        </p:txBody>
      </p:sp>
      <p:sp>
        <p:nvSpPr>
          <p:cNvPr id="3379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834783DF-941D-49E7-ACE0-442E213741E8}" type="slidenum">
              <a:rPr lang="en-US" smtClean="0">
                <a:latin typeface="Times New Roman" pitchFamily="18" charset="0"/>
              </a:rPr>
              <a:pPr/>
              <a:t>27</a:t>
            </a:fld>
            <a:endParaRPr lang="en-US" smtClean="0">
              <a:latin typeface="Times New Roman" pitchFamily="18" charset="0"/>
            </a:endParaRPr>
          </a:p>
        </p:txBody>
      </p:sp>
      <p:pic>
        <p:nvPicPr>
          <p:cNvPr id="248834" name="Picture 2"/>
          <p:cNvPicPr>
            <a:picLocks noChangeAspect="1" noChangeArrowheads="1"/>
          </p:cNvPicPr>
          <p:nvPr/>
        </p:nvPicPr>
        <p:blipFill>
          <a:blip r:embed="rId2" cstate="print"/>
          <a:srcRect/>
          <a:stretch>
            <a:fillRect/>
          </a:stretch>
        </p:blipFill>
        <p:spPr bwMode="auto">
          <a:xfrm>
            <a:off x="381000" y="990600"/>
            <a:ext cx="8471646" cy="5334000"/>
          </a:xfrm>
          <a:prstGeom prst="rect">
            <a:avLst/>
          </a:prstGeom>
          <a:noFill/>
          <a:ln w="9525">
            <a:noFill/>
            <a:miter lim="800000"/>
            <a:headEnd/>
            <a:tailEnd/>
          </a:ln>
        </p:spPr>
      </p:pic>
      <p:sp>
        <p:nvSpPr>
          <p:cNvPr id="8" name="TextBox 7"/>
          <p:cNvSpPr txBox="1"/>
          <p:nvPr/>
        </p:nvSpPr>
        <p:spPr>
          <a:xfrm>
            <a:off x="381000" y="609600"/>
            <a:ext cx="2895473" cy="369332"/>
          </a:xfrm>
          <a:prstGeom prst="rect">
            <a:avLst/>
          </a:prstGeom>
          <a:noFill/>
        </p:spPr>
        <p:txBody>
          <a:bodyPr wrap="none" rtlCol="0">
            <a:spAutoFit/>
          </a:bodyPr>
          <a:lstStyle/>
          <a:p>
            <a:r>
              <a:rPr lang="en-US" b="1" i="1" dirty="0" smtClean="0"/>
              <a:t>The Pugh Evaluation Process</a:t>
            </a:r>
            <a:endParaRPr lang="en-US"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57200" y="274638"/>
            <a:ext cx="8229600" cy="792162"/>
          </a:xfrm>
        </p:spPr>
        <p:txBody>
          <a:bodyPr/>
          <a:lstStyle/>
          <a:p>
            <a:r>
              <a:rPr lang="en-US" sz="3200" b="1" smtClean="0">
                <a:solidFill>
                  <a:schemeClr val="tx1">
                    <a:lumMod val="85000"/>
                    <a:lumOff val="15000"/>
                  </a:schemeClr>
                </a:solidFill>
                <a:latin typeface="Times New Roman" pitchFamily="18" charset="0"/>
                <a:cs typeface="Times New Roman" pitchFamily="18" charset="0"/>
              </a:rPr>
              <a:t>Trade Studies </a:t>
            </a:r>
            <a:r>
              <a:rPr lang="en-US" sz="1600" b="1" smtClean="0">
                <a:solidFill>
                  <a:schemeClr val="tx1">
                    <a:lumMod val="85000"/>
                    <a:lumOff val="15000"/>
                  </a:schemeClr>
                </a:solidFill>
                <a:latin typeface="Times New Roman" pitchFamily="18" charset="0"/>
                <a:cs typeface="Times New Roman" pitchFamily="18" charset="0"/>
              </a:rPr>
              <a:t>(4)</a:t>
            </a:r>
          </a:p>
        </p:txBody>
      </p:sp>
      <p:pic>
        <p:nvPicPr>
          <p:cNvPr id="34819" name="Picture 6"/>
          <p:cNvPicPr>
            <a:picLocks noGrp="1" noChangeAspect="1" noChangeArrowheads="1"/>
          </p:cNvPicPr>
          <p:nvPr>
            <p:ph idx="1"/>
          </p:nvPr>
        </p:nvPicPr>
        <p:blipFill>
          <a:blip r:embed="rId2" cstate="print"/>
          <a:srcRect r="899" b="4807"/>
          <a:stretch>
            <a:fillRect/>
          </a:stretch>
        </p:blipFill>
        <p:spPr>
          <a:xfrm>
            <a:off x="527050" y="2417763"/>
            <a:ext cx="8181975" cy="2876550"/>
          </a:xfrm>
          <a:noFill/>
        </p:spPr>
      </p:pic>
      <p:sp>
        <p:nvSpPr>
          <p:cNvPr id="34820" name="Rectangle 3"/>
          <p:cNvSpPr>
            <a:spLocks noChangeArrowheads="1"/>
          </p:cNvSpPr>
          <p:nvPr/>
        </p:nvSpPr>
        <p:spPr bwMode="auto">
          <a:xfrm>
            <a:off x="1085850" y="1905000"/>
            <a:ext cx="7554913" cy="400050"/>
          </a:xfrm>
          <a:prstGeom prst="rect">
            <a:avLst/>
          </a:prstGeom>
          <a:noFill/>
          <a:ln w="9525">
            <a:noFill/>
            <a:miter lim="800000"/>
            <a:headEnd/>
            <a:tailEnd/>
          </a:ln>
        </p:spPr>
        <p:txBody>
          <a:bodyPr>
            <a:spAutoFit/>
          </a:bodyPr>
          <a:lstStyle/>
          <a:p>
            <a:r>
              <a:rPr lang="en-US" sz="2000" b="1">
                <a:solidFill>
                  <a:schemeClr val="bg1"/>
                </a:solidFill>
                <a:latin typeface="Times New Roman" pitchFamily="18" charset="0"/>
                <a:cs typeface="Times New Roman" pitchFamily="18" charset="0"/>
              </a:rPr>
              <a:t>3)</a:t>
            </a:r>
            <a:r>
              <a:rPr lang="en-US" sz="2000" b="1">
                <a:latin typeface="Times New Roman" pitchFamily="18" charset="0"/>
                <a:cs typeface="Times New Roman" pitchFamily="18" charset="0"/>
              </a:rPr>
              <a:t>Study Example – Comparison of Controllers for CubeSat </a:t>
            </a:r>
          </a:p>
        </p:txBody>
      </p:sp>
      <p:sp>
        <p:nvSpPr>
          <p:cNvPr id="34821" name="Slide Number Placeholder 4"/>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1CDECE21-1919-494E-82BE-199189B7CE84}"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990600" y="457200"/>
            <a:ext cx="7543800" cy="1143000"/>
          </a:xfrm>
        </p:spPr>
        <p:txBody>
          <a:bodyPr rtlCol="0">
            <a:normAutofit/>
          </a:bodyPr>
          <a:lstStyle/>
          <a:p>
            <a:pPr fontAlgn="auto">
              <a:spcAft>
                <a:spcPts val="0"/>
              </a:spcAft>
              <a:defRPr/>
            </a:pPr>
            <a:r>
              <a:rPr lang="en-US" dirty="0" smtClean="0"/>
              <a:t>Engine Selection Trade Study</a:t>
            </a:r>
            <a:endParaRPr lang="en-US" sz="1400" dirty="0"/>
          </a:p>
        </p:txBody>
      </p:sp>
      <p:sp>
        <p:nvSpPr>
          <p:cNvPr id="993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9570" name="Picture 2"/>
          <p:cNvPicPr>
            <a:picLocks noChangeAspect="1" noChangeArrowheads="1"/>
          </p:cNvPicPr>
          <p:nvPr/>
        </p:nvPicPr>
        <p:blipFill>
          <a:blip r:embed="rId2" cstate="print"/>
          <a:srcRect/>
          <a:stretch>
            <a:fillRect/>
          </a:stretch>
        </p:blipFill>
        <p:spPr bwMode="auto">
          <a:xfrm>
            <a:off x="533400" y="1676400"/>
            <a:ext cx="8342520" cy="4963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650875" y="366713"/>
            <a:ext cx="8229600" cy="792162"/>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Systems Engineering Tools</a:t>
            </a:r>
          </a:p>
        </p:txBody>
      </p:sp>
      <p:pic>
        <p:nvPicPr>
          <p:cNvPr id="8198" name="Picture 6"/>
          <p:cNvPicPr>
            <a:picLocks noGrp="1" noChangeAspect="1" noChangeArrowheads="1"/>
          </p:cNvPicPr>
          <p:nvPr>
            <p:ph sz="half" idx="2"/>
          </p:nvPr>
        </p:nvPicPr>
        <p:blipFill>
          <a:blip r:embed="rId2" cstate="print"/>
          <a:srcRect r="32477" b="8684"/>
          <a:stretch>
            <a:fillRect/>
          </a:stretch>
        </p:blipFill>
        <p:spPr>
          <a:xfrm>
            <a:off x="1536700" y="1793875"/>
            <a:ext cx="5965825" cy="4548188"/>
          </a:xfrm>
          <a:ln>
            <a:solidFill>
              <a:schemeClr val="tx1">
                <a:lumMod val="85000"/>
                <a:lumOff val="15000"/>
              </a:schemeClr>
            </a:solidFill>
          </a:ln>
        </p:spPr>
      </p:pic>
      <p:sp>
        <p:nvSpPr>
          <p:cNvPr id="7172" name="TextBox 3"/>
          <p:cNvSpPr txBox="1">
            <a:spLocks noChangeArrowheads="1"/>
          </p:cNvSpPr>
          <p:nvPr/>
        </p:nvSpPr>
        <p:spPr bwMode="auto">
          <a:xfrm>
            <a:off x="3508375" y="3371850"/>
            <a:ext cx="2301875" cy="307975"/>
          </a:xfrm>
          <a:prstGeom prst="rect">
            <a:avLst/>
          </a:prstGeom>
          <a:noFill/>
          <a:ln w="9525">
            <a:noFill/>
            <a:miter lim="800000"/>
            <a:headEnd/>
            <a:tailEnd/>
          </a:ln>
        </p:spPr>
        <p:txBody>
          <a:bodyPr wrap="none">
            <a:spAutoFit/>
          </a:bodyPr>
          <a:lstStyle/>
          <a:p>
            <a:r>
              <a:rPr lang="en-US" sz="1400" b="1"/>
              <a:t>Modeling and Simulation</a:t>
            </a:r>
          </a:p>
        </p:txBody>
      </p:sp>
      <p:sp>
        <p:nvSpPr>
          <p:cNvPr id="7173" name="Slide Number Placeholder 4"/>
          <p:cNvSpPr>
            <a:spLocks noGrp="1"/>
          </p:cNvSpPr>
          <p:nvPr>
            <p:ph type="sldNum" sz="quarter" idx="10"/>
          </p:nvPr>
        </p:nvSpPr>
        <p:spPr bwMode="auto">
          <a:noFill/>
          <a:ln>
            <a:miter lim="800000"/>
            <a:headEnd/>
            <a:tailEnd/>
          </a:ln>
        </p:spPr>
        <p:txBody>
          <a:bodyPr/>
          <a:lstStyle/>
          <a:p>
            <a:fld id="{694280A6-DF46-4B0C-A439-F8AD3C8CECA3}"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Maneuvering System – Initial Trades </a:t>
            </a:r>
            <a:r>
              <a:rPr lang="en-US" sz="1800" dirty="0" smtClean="0"/>
              <a:t>(2)</a:t>
            </a:r>
            <a:endParaRPr lang="en-US" sz="1800" dirty="0"/>
          </a:p>
        </p:txBody>
      </p:sp>
      <p:sp>
        <p:nvSpPr>
          <p:cNvPr id="3" name="Slide Number Placeholder 2"/>
          <p:cNvSpPr>
            <a:spLocks noGrp="1"/>
          </p:cNvSpPr>
          <p:nvPr>
            <p:ph type="sldNum" sz="quarter" idx="11"/>
          </p:nvPr>
        </p:nvSpPr>
        <p:spPr/>
        <p:txBody>
          <a:bodyPr/>
          <a:lstStyle/>
          <a:p>
            <a:pPr>
              <a:defRPr/>
            </a:pPr>
            <a:fld id="{672E8549-56EB-4FCB-BB75-1A02A91386F2}" type="slidenum">
              <a:rPr lang="en-US" smtClean="0"/>
              <a:pPr>
                <a:defRPr/>
              </a:pPr>
              <a:t>30</a:t>
            </a:fld>
            <a:endParaRPr lang="en-US" dirty="0"/>
          </a:p>
        </p:txBody>
      </p:sp>
      <p:pic>
        <p:nvPicPr>
          <p:cNvPr id="3074" name="Picture 2" descr="fig9"/>
          <p:cNvPicPr>
            <a:picLocks noChangeAspect="1" noChangeArrowheads="1"/>
          </p:cNvPicPr>
          <p:nvPr/>
        </p:nvPicPr>
        <p:blipFill>
          <a:blip r:embed="rId2" cstate="print"/>
          <a:srcRect/>
          <a:stretch>
            <a:fillRect/>
          </a:stretch>
        </p:blipFill>
        <p:spPr bwMode="auto">
          <a:xfrm>
            <a:off x="304800" y="1752600"/>
            <a:ext cx="8077201" cy="2895878"/>
          </a:xfrm>
          <a:prstGeom prst="rect">
            <a:avLst/>
          </a:prstGeom>
          <a:noFill/>
          <a:ln w="9525">
            <a:noFill/>
            <a:miter lim="800000"/>
            <a:headEnd/>
            <a:tailEnd/>
          </a:ln>
        </p:spPr>
      </p:pic>
      <p:sp>
        <p:nvSpPr>
          <p:cNvPr id="19" name="TextBox 18"/>
          <p:cNvSpPr txBox="1"/>
          <p:nvPr/>
        </p:nvSpPr>
        <p:spPr>
          <a:xfrm>
            <a:off x="228600" y="4876800"/>
            <a:ext cx="4495800" cy="1631216"/>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Rotor, Drive Mechanisms, and Power Component Selection Process</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Brushless DC-motors, direct propeller drive </a:t>
            </a:r>
            <a:endParaRPr lang="en-US" sz="2000" dirty="0">
              <a:latin typeface="Times New Roman" pitchFamily="18" charset="0"/>
              <a:cs typeface="Times New Roman" pitchFamily="18" charset="0"/>
            </a:endParaRPr>
          </a:p>
        </p:txBody>
      </p:sp>
      <p:sp>
        <p:nvSpPr>
          <p:cNvPr id="6" name="TextBox 5"/>
          <p:cNvSpPr txBox="1"/>
          <p:nvPr/>
        </p:nvSpPr>
        <p:spPr>
          <a:xfrm>
            <a:off x="4495800" y="4800600"/>
            <a:ext cx="4495800" cy="1323439"/>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Matched Electronic Speed Controllers</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Batteries Selected to Meet Brake Power Requirements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639763" y="182563"/>
            <a:ext cx="8229600" cy="11430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Modeling and Simulation</a:t>
            </a:r>
          </a:p>
        </p:txBody>
      </p:sp>
      <p:pic>
        <p:nvPicPr>
          <p:cNvPr id="35843" name="Picture 3"/>
          <p:cNvPicPr>
            <a:picLocks noChangeAspect="1" noChangeArrowheads="1"/>
          </p:cNvPicPr>
          <p:nvPr/>
        </p:nvPicPr>
        <p:blipFill>
          <a:blip r:embed="rId2" cstate="print"/>
          <a:srcRect/>
          <a:stretch>
            <a:fillRect/>
          </a:stretch>
        </p:blipFill>
        <p:spPr bwMode="auto">
          <a:xfrm>
            <a:off x="228600" y="1193753"/>
            <a:ext cx="7162800" cy="4777403"/>
          </a:xfrm>
          <a:prstGeom prst="rect">
            <a:avLst/>
          </a:prstGeom>
          <a:noFill/>
          <a:ln w="9525">
            <a:noFill/>
            <a:miter lim="800000"/>
            <a:headEnd/>
            <a:tailEnd/>
          </a:ln>
        </p:spPr>
      </p:pic>
      <p:sp>
        <p:nvSpPr>
          <p:cNvPr id="4" name="TextBox 3"/>
          <p:cNvSpPr txBox="1"/>
          <p:nvPr/>
        </p:nvSpPr>
        <p:spPr>
          <a:xfrm>
            <a:off x="6629400" y="3886200"/>
            <a:ext cx="2139950" cy="1631950"/>
          </a:xfrm>
          <a:prstGeom prst="rect">
            <a:avLst/>
          </a:prstGeom>
          <a:solidFill>
            <a:schemeClr val="bg1"/>
          </a:solidFill>
          <a:ln>
            <a:solidFill>
              <a:schemeClr val="tx1">
                <a:lumMod val="85000"/>
                <a:lumOff val="15000"/>
              </a:schemeClr>
            </a:solidFill>
          </a:ln>
        </p:spPr>
        <p:txBody>
          <a:bodyPr>
            <a:spAutoFit/>
          </a:bodyPr>
          <a:lstStyle/>
          <a:p>
            <a:pPr>
              <a:defRPr/>
            </a:pPr>
            <a:r>
              <a:rPr lang="en-US" sz="2000" b="1" dirty="0">
                <a:latin typeface="Times New Roman" pitchFamily="18" charset="0"/>
                <a:cs typeface="Times New Roman" pitchFamily="18" charset="0"/>
              </a:rPr>
              <a:t>Allows complex </a:t>
            </a:r>
          </a:p>
          <a:p>
            <a:pPr>
              <a:defRPr/>
            </a:pPr>
            <a:r>
              <a:rPr lang="en-US" sz="2000" b="1" dirty="0">
                <a:latin typeface="Times New Roman" pitchFamily="18" charset="0"/>
                <a:cs typeface="Times New Roman" pitchFamily="18" charset="0"/>
              </a:rPr>
              <a:t>interactions to be </a:t>
            </a:r>
          </a:p>
          <a:p>
            <a:pPr>
              <a:defRPr/>
            </a:pPr>
            <a:r>
              <a:rPr lang="en-US" sz="2000" b="1" dirty="0">
                <a:latin typeface="Times New Roman" pitchFamily="18" charset="0"/>
                <a:cs typeface="Times New Roman" pitchFamily="18" charset="0"/>
              </a:rPr>
              <a:t>Discovered prior </a:t>
            </a:r>
          </a:p>
          <a:p>
            <a:pPr>
              <a:defRPr/>
            </a:pPr>
            <a:r>
              <a:rPr lang="en-US" sz="2000" b="1" dirty="0">
                <a:latin typeface="Times New Roman" pitchFamily="18" charset="0"/>
                <a:cs typeface="Times New Roman" pitchFamily="18" charset="0"/>
              </a:rPr>
              <a:t>to hardware </a:t>
            </a:r>
          </a:p>
          <a:p>
            <a:pPr>
              <a:defRPr/>
            </a:pPr>
            <a:r>
              <a:rPr lang="en-US" sz="2000" b="1" dirty="0">
                <a:latin typeface="Times New Roman" pitchFamily="18" charset="0"/>
                <a:cs typeface="Times New Roman" pitchFamily="18" charset="0"/>
              </a:rPr>
              <a:t>commitments</a:t>
            </a:r>
          </a:p>
        </p:txBody>
      </p:sp>
      <p:sp>
        <p:nvSpPr>
          <p:cNvPr id="35845" name="Slide Number Placeholder 4"/>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D64E19B5-36A7-48FB-9FA1-8A29A2B14B25}"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79388" y="1989138"/>
            <a:ext cx="6819900" cy="3886200"/>
          </a:xfrm>
          <a:prstGeom prst="rect">
            <a:avLst/>
          </a:prstGeom>
          <a:noFill/>
          <a:ln w="9525">
            <a:noFill/>
            <a:miter lim="800000"/>
            <a:headEnd/>
            <a:tailEnd/>
          </a:ln>
        </p:spPr>
      </p:pic>
      <p:sp>
        <p:nvSpPr>
          <p:cNvPr id="36867" name="Rectangle 4"/>
          <p:cNvSpPr>
            <a:spLocks noGrp="1" noChangeArrowheads="1"/>
          </p:cNvSpPr>
          <p:nvPr>
            <p:ph type="title"/>
          </p:nvPr>
        </p:nvSpPr>
        <p:spPr>
          <a:xfrm>
            <a:off x="457200" y="381000"/>
            <a:ext cx="8229600" cy="11430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Modeling and Simulation </a:t>
            </a:r>
            <a:r>
              <a:rPr lang="en-US" sz="1600" b="1" dirty="0" smtClean="0">
                <a:solidFill>
                  <a:schemeClr val="tx1">
                    <a:lumMod val="85000"/>
                    <a:lumOff val="15000"/>
                  </a:schemeClr>
                </a:solidFill>
                <a:latin typeface="Times New Roman" pitchFamily="18" charset="0"/>
                <a:cs typeface="Times New Roman" pitchFamily="18" charset="0"/>
              </a:rPr>
              <a:t>(2)</a:t>
            </a:r>
          </a:p>
        </p:txBody>
      </p:sp>
      <p:sp>
        <p:nvSpPr>
          <p:cNvPr id="4" name="TextBox 3"/>
          <p:cNvSpPr txBox="1"/>
          <p:nvPr/>
        </p:nvSpPr>
        <p:spPr>
          <a:xfrm>
            <a:off x="6672263" y="2414588"/>
            <a:ext cx="2139950" cy="1938337"/>
          </a:xfrm>
          <a:prstGeom prst="rect">
            <a:avLst/>
          </a:prstGeom>
          <a:solidFill>
            <a:schemeClr val="bg1"/>
          </a:solidFill>
          <a:ln>
            <a:solidFill>
              <a:schemeClr val="tx1">
                <a:lumMod val="85000"/>
                <a:lumOff val="15000"/>
              </a:schemeClr>
            </a:solidFill>
          </a:ln>
        </p:spPr>
        <p:txBody>
          <a:bodyPr>
            <a:spAutoFit/>
          </a:bodyPr>
          <a:lstStyle/>
          <a:p>
            <a:pPr>
              <a:defRPr/>
            </a:pPr>
            <a:r>
              <a:rPr lang="en-US" sz="2000" b="1" i="1" dirty="0">
                <a:latin typeface="Times New Roman" pitchFamily="18" charset="0"/>
                <a:cs typeface="Times New Roman" pitchFamily="18" charset="0"/>
              </a:rPr>
              <a:t>Verification, Validation, and</a:t>
            </a:r>
          </a:p>
          <a:p>
            <a:pPr>
              <a:defRPr/>
            </a:pPr>
            <a:r>
              <a:rPr lang="en-US" sz="2000" b="1" i="1" dirty="0">
                <a:latin typeface="Times New Roman" pitchFamily="18" charset="0"/>
                <a:cs typeface="Times New Roman" pitchFamily="18" charset="0"/>
              </a:rPr>
              <a:t>Accreditation </a:t>
            </a:r>
            <a:r>
              <a:rPr lang="en-US" sz="2000" b="1" dirty="0">
                <a:latin typeface="Times New Roman" pitchFamily="18" charset="0"/>
                <a:cs typeface="Times New Roman" pitchFamily="18" charset="0"/>
              </a:rPr>
              <a:t>are integral part of simulation and modeling process</a:t>
            </a:r>
          </a:p>
        </p:txBody>
      </p:sp>
      <p:sp>
        <p:nvSpPr>
          <p:cNvPr id="36869"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25A09039-9C83-4D54-8CE6-E40DC3FE1064}" type="slidenum">
              <a:rPr lang="en-US" smtClean="0">
                <a:latin typeface="Times New Roman" pitchFamily="18" charset="0"/>
              </a:rPr>
              <a:pPr/>
              <a:t>32</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60338" y="1906588"/>
            <a:ext cx="6097587" cy="4540250"/>
          </a:xfrm>
          <a:prstGeom prst="rect">
            <a:avLst/>
          </a:prstGeom>
          <a:noFill/>
          <a:ln w="9525">
            <a:noFill/>
            <a:miter lim="800000"/>
            <a:headEnd/>
            <a:tailEnd/>
          </a:ln>
        </p:spPr>
      </p:pic>
      <p:sp>
        <p:nvSpPr>
          <p:cNvPr id="37891" name="Title 1"/>
          <p:cNvSpPr>
            <a:spLocks noGrp="1"/>
          </p:cNvSpPr>
          <p:nvPr>
            <p:ph type="title"/>
          </p:nvPr>
        </p:nvSpPr>
        <p:spPr/>
        <p:txBody>
          <a:bodyPr/>
          <a:lstStyle/>
          <a:p>
            <a:r>
              <a:rPr lang="en-US" sz="3200" b="1" dirty="0" smtClean="0">
                <a:solidFill>
                  <a:schemeClr val="tx1">
                    <a:lumMod val="85000"/>
                    <a:lumOff val="15000"/>
                  </a:schemeClr>
                </a:solidFill>
                <a:latin typeface="Times New Roman" pitchFamily="18" charset="0"/>
                <a:cs typeface="Times New Roman" pitchFamily="18" charset="0"/>
              </a:rPr>
              <a:t>Functional Block Diagrams</a:t>
            </a:r>
          </a:p>
        </p:txBody>
      </p:sp>
      <p:sp>
        <p:nvSpPr>
          <p:cNvPr id="37892"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99B0C9AB-7E64-44EB-BC06-960B87767964}" type="slidenum">
              <a:rPr lang="en-US" smtClean="0">
                <a:latin typeface="Times New Roman" pitchFamily="18" charset="0"/>
              </a:rPr>
              <a:pPr/>
              <a:t>33</a:t>
            </a:fld>
            <a:endParaRPr lang="en-US" smtClean="0">
              <a:latin typeface="Times New Roman" pitchFamily="18" charset="0"/>
            </a:endParaRPr>
          </a:p>
        </p:txBody>
      </p:sp>
      <p:sp>
        <p:nvSpPr>
          <p:cNvPr id="37893" name="Rectangle 4"/>
          <p:cNvSpPr>
            <a:spLocks noChangeArrowheads="1"/>
          </p:cNvSpPr>
          <p:nvPr/>
        </p:nvSpPr>
        <p:spPr bwMode="auto">
          <a:xfrm>
            <a:off x="6321425" y="1901825"/>
            <a:ext cx="2571750" cy="4524375"/>
          </a:xfrm>
          <a:prstGeom prst="rect">
            <a:avLst/>
          </a:prstGeom>
          <a:noFill/>
          <a:ln w="9525">
            <a:noFill/>
            <a:miter lim="800000"/>
            <a:headEnd/>
            <a:tailEnd/>
          </a:ln>
        </p:spPr>
        <p:txBody>
          <a:bodyPr>
            <a:spAutoFit/>
          </a:bodyPr>
          <a:lstStyle/>
          <a:p>
            <a:r>
              <a:rPr lang="en-US" sz="1800" b="1">
                <a:latin typeface="Times New Roman" pitchFamily="18" charset="0"/>
                <a:cs typeface="Times New Roman" pitchFamily="18" charset="0"/>
              </a:rPr>
              <a:t>Schematic Block Diagram (SBD) depicts hardware and software components and their interrelationships.</a:t>
            </a:r>
          </a:p>
          <a:p>
            <a:endParaRPr lang="en-US" sz="1800" b="1">
              <a:latin typeface="Times New Roman" pitchFamily="18" charset="0"/>
              <a:cs typeface="Times New Roman" pitchFamily="18" charset="0"/>
            </a:endParaRPr>
          </a:p>
          <a:p>
            <a:r>
              <a:rPr lang="en-US" sz="1800" b="1">
                <a:latin typeface="Times New Roman" pitchFamily="18" charset="0"/>
                <a:cs typeface="Times New Roman" pitchFamily="18" charset="0"/>
              </a:rPr>
              <a:t>Developed at successively lower levels as analysis proceeds to define lower-level functions within higher-level requirements.</a:t>
            </a:r>
          </a:p>
          <a:p>
            <a:endParaRPr lang="en-US" sz="1800" b="1">
              <a:latin typeface="Times New Roman" pitchFamily="18" charset="0"/>
              <a:cs typeface="Times New Roman" pitchFamily="18" charset="0"/>
            </a:endParaRPr>
          </a:p>
          <a:p>
            <a:r>
              <a:rPr lang="en-US" sz="1800" b="1">
                <a:latin typeface="Times New Roman" pitchFamily="18" charset="0"/>
                <a:cs typeface="Times New Roman" pitchFamily="18" charset="0"/>
              </a:rPr>
              <a:t>Useful for developing Interface Control Documents </a:t>
            </a:r>
            <a:r>
              <a:rPr lang="en-US" sz="1800" b="1" i="1">
                <a:latin typeface="Times New Roman" pitchFamily="18" charset="0"/>
                <a:cs typeface="Times New Roman" pitchFamily="18" charset="0"/>
              </a:rPr>
              <a:t>(ICD’s)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352800" y="1447800"/>
            <a:ext cx="1676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866" name="TextBox 3"/>
          <p:cNvSpPr txBox="1">
            <a:spLocks noChangeArrowheads="1"/>
          </p:cNvSpPr>
          <p:nvPr/>
        </p:nvSpPr>
        <p:spPr bwMode="auto">
          <a:xfrm>
            <a:off x="3352800" y="1600200"/>
            <a:ext cx="1676400" cy="369888"/>
          </a:xfrm>
          <a:prstGeom prst="rect">
            <a:avLst/>
          </a:prstGeom>
          <a:noFill/>
          <a:ln w="9525">
            <a:noFill/>
            <a:miter lim="800000"/>
            <a:headEnd/>
            <a:tailEnd/>
          </a:ln>
        </p:spPr>
        <p:txBody>
          <a:bodyPr>
            <a:spAutoFit/>
          </a:bodyPr>
          <a:lstStyle/>
          <a:p>
            <a:pPr algn="ctr"/>
            <a:r>
              <a:rPr lang="en-US" dirty="0">
                <a:latin typeface="Calibri" pitchFamily="34" charset="0"/>
              </a:rPr>
              <a:t>Vehicle</a:t>
            </a:r>
          </a:p>
        </p:txBody>
      </p:sp>
      <p:sp>
        <p:nvSpPr>
          <p:cNvPr id="6" name="Rectangle 5"/>
          <p:cNvSpPr/>
          <p:nvPr/>
        </p:nvSpPr>
        <p:spPr>
          <a:xfrm>
            <a:off x="1524000" y="2743200"/>
            <a:ext cx="1219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Jet Engine</a:t>
            </a:r>
          </a:p>
        </p:txBody>
      </p:sp>
      <p:sp>
        <p:nvSpPr>
          <p:cNvPr id="7" name="Rectangle 6"/>
          <p:cNvSpPr/>
          <p:nvPr/>
        </p:nvSpPr>
        <p:spPr>
          <a:xfrm>
            <a:off x="5715000" y="2743200"/>
            <a:ext cx="1447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Propellers</a:t>
            </a:r>
          </a:p>
        </p:txBody>
      </p:sp>
      <p:sp>
        <p:nvSpPr>
          <p:cNvPr id="8" name="Rectangle 7"/>
          <p:cNvSpPr/>
          <p:nvPr/>
        </p:nvSpPr>
        <p:spPr>
          <a:xfrm>
            <a:off x="3667125" y="4267200"/>
            <a:ext cx="121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Power</a:t>
            </a:r>
          </a:p>
        </p:txBody>
      </p:sp>
      <p:sp>
        <p:nvSpPr>
          <p:cNvPr id="9" name="Rectangle 8"/>
          <p:cNvSpPr/>
          <p:nvPr/>
        </p:nvSpPr>
        <p:spPr>
          <a:xfrm>
            <a:off x="3667125" y="3276600"/>
            <a:ext cx="121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Structure</a:t>
            </a:r>
          </a:p>
        </p:txBody>
      </p:sp>
      <p:cxnSp>
        <p:nvCxnSpPr>
          <p:cNvPr id="11" name="Straight Connector 10"/>
          <p:cNvCxnSpPr/>
          <p:nvPr/>
        </p:nvCxnSpPr>
        <p:spPr>
          <a:xfrm rot="5400000">
            <a:off x="4038600" y="22860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33600" y="2438400"/>
            <a:ext cx="426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0"/>
          </p:cNvCxnSpPr>
          <p:nvPr/>
        </p:nvCxnSpPr>
        <p:spPr>
          <a:xfrm rot="5400000">
            <a:off x="1982788" y="2590800"/>
            <a:ext cx="30321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249194" y="2590006"/>
            <a:ext cx="3048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000" y="4267200"/>
            <a:ext cx="1219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Thrust Vectoring</a:t>
            </a:r>
          </a:p>
        </p:txBody>
      </p:sp>
      <p:sp>
        <p:nvSpPr>
          <p:cNvPr id="21" name="Rectangle 20"/>
          <p:cNvSpPr/>
          <p:nvPr/>
        </p:nvSpPr>
        <p:spPr>
          <a:xfrm>
            <a:off x="5791200" y="4267200"/>
            <a:ext cx="121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Controls</a:t>
            </a:r>
          </a:p>
        </p:txBody>
      </p:sp>
      <p:cxnSp>
        <p:nvCxnSpPr>
          <p:cNvPr id="27" name="Straight Arrow Connector 26"/>
          <p:cNvCxnSpPr>
            <a:endCxn id="20" idx="0"/>
          </p:cNvCxnSpPr>
          <p:nvPr/>
        </p:nvCxnSpPr>
        <p:spPr>
          <a:xfrm rot="5400000">
            <a:off x="1677194" y="3809206"/>
            <a:ext cx="9144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1" idx="0"/>
          </p:cNvCxnSpPr>
          <p:nvPr/>
        </p:nvCxnSpPr>
        <p:spPr>
          <a:xfrm rot="5400000">
            <a:off x="5982494" y="3847306"/>
            <a:ext cx="8382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95925" y="4648200"/>
            <a:ext cx="312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2100263" y="4605337"/>
            <a:ext cx="1905000" cy="9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538663" y="4605337"/>
            <a:ext cx="1905000" cy="9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057525" y="3657600"/>
            <a:ext cx="609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057525" y="4648200"/>
            <a:ext cx="609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4886325" y="3657600"/>
            <a:ext cx="609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V="1">
            <a:off x="4886325" y="4648200"/>
            <a:ext cx="609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43200" y="4648200"/>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657600" y="5181600"/>
            <a:ext cx="121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Avionics</a:t>
            </a:r>
          </a:p>
        </p:txBody>
      </p:sp>
      <p:cxnSp>
        <p:nvCxnSpPr>
          <p:cNvPr id="30" name="Straight Arrow Connector 29"/>
          <p:cNvCxnSpPr/>
          <p:nvPr/>
        </p:nvCxnSpPr>
        <p:spPr>
          <a:xfrm>
            <a:off x="3048000" y="5562600"/>
            <a:ext cx="609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4876800" y="5562600"/>
            <a:ext cx="609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55" name="Title 44"/>
          <p:cNvSpPr>
            <a:spLocks noGrp="1"/>
          </p:cNvSpPr>
          <p:nvPr>
            <p:ph type="title"/>
          </p:nvPr>
        </p:nvSpPr>
        <p:spPr>
          <a:xfrm>
            <a:off x="990600" y="228600"/>
            <a:ext cx="8229600" cy="1143000"/>
          </a:xfrm>
        </p:spPr>
        <p:txBody>
          <a:bodyPr rtlCol="0">
            <a:normAutofit/>
          </a:bodyPr>
          <a:lstStyle/>
          <a:p>
            <a:pPr fontAlgn="auto">
              <a:spcAft>
                <a:spcPts val="0"/>
              </a:spcAft>
              <a:defRPr/>
            </a:pPr>
            <a:r>
              <a:rPr lang="en-US" dirty="0" smtClean="0"/>
              <a:t>LPSLRV</a:t>
            </a:r>
            <a:br>
              <a:rPr lang="en-US" dirty="0" smtClean="0"/>
            </a:br>
            <a:r>
              <a:rPr lang="en-US" dirty="0" smtClean="0"/>
              <a:t>Functional Elements</a:t>
            </a:r>
            <a:endParaRPr lang="en-US" dirty="0"/>
          </a:p>
        </p:txBody>
      </p:sp>
      <p:cxnSp>
        <p:nvCxnSpPr>
          <p:cNvPr id="34" name="Straight Connector 33"/>
          <p:cNvCxnSpPr>
            <a:stCxn id="28" idx="2"/>
          </p:cNvCxnSpPr>
          <p:nvPr/>
        </p:nvCxnSpPr>
        <p:spPr>
          <a:xfrm rot="5400000">
            <a:off x="4152901" y="5981700"/>
            <a:ext cx="228600" cy="3175"/>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2133600" y="6096000"/>
            <a:ext cx="4267200" cy="1588"/>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20" idx="2"/>
          </p:cNvCxnSpPr>
          <p:nvPr/>
        </p:nvCxnSpPr>
        <p:spPr>
          <a:xfrm rot="5400000" flipH="1" flipV="1">
            <a:off x="1600201" y="5562600"/>
            <a:ext cx="10668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endCxn id="21" idx="2"/>
          </p:cNvCxnSpPr>
          <p:nvPr/>
        </p:nvCxnSpPr>
        <p:spPr>
          <a:xfrm rot="5400000" flipH="1" flipV="1">
            <a:off x="5829301" y="5524500"/>
            <a:ext cx="11430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28" idx="2"/>
          </p:cNvCxnSpPr>
          <p:nvPr/>
        </p:nvCxnSpPr>
        <p:spPr>
          <a:xfrm rot="5400000">
            <a:off x="4152901" y="5981700"/>
            <a:ext cx="228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5" name="Picture 2"/>
          <p:cNvPicPr>
            <a:picLocks noChangeAspect="1" noChangeArrowheads="1"/>
          </p:cNvPicPr>
          <p:nvPr/>
        </p:nvPicPr>
        <p:blipFill>
          <a:blip r:embed="rId2" cstate="print">
            <a:clrChange>
              <a:clrFrom>
                <a:srgbClr val="FFFFFF"/>
              </a:clrFrom>
              <a:clrTo>
                <a:srgbClr val="FFFFFF">
                  <a:alpha val="0"/>
                </a:srgbClr>
              </a:clrTo>
            </a:clrChange>
          </a:blip>
          <a:srcRect l="22365" t="15448" r="18128" b="15823"/>
          <a:stretch>
            <a:fillRect/>
          </a:stretch>
        </p:blipFill>
        <p:spPr bwMode="auto">
          <a:xfrm>
            <a:off x="6402389" y="1118704"/>
            <a:ext cx="1903411" cy="1373985"/>
          </a:xfrm>
          <a:prstGeom prst="rect">
            <a:avLst/>
          </a:prstGeom>
          <a:noFill/>
          <a:ln w="9525">
            <a:noFill/>
            <a:miter lim="800000"/>
            <a:headEnd/>
            <a:tailEnd/>
          </a:ln>
        </p:spPr>
      </p:pic>
      <p:sp>
        <p:nvSpPr>
          <p:cNvPr id="40" name="Slide Number Placeholder 39"/>
          <p:cNvSpPr>
            <a:spLocks noGrp="1"/>
          </p:cNvSpPr>
          <p:nvPr>
            <p:ph type="sldNum" sz="quarter" idx="4294967295"/>
          </p:nvPr>
        </p:nvSpPr>
        <p:spPr>
          <a:xfrm>
            <a:off x="6852458" y="92075"/>
            <a:ext cx="2133600" cy="365125"/>
          </a:xfrm>
          <a:prstGeom prst="rect">
            <a:avLst/>
          </a:prstGeom>
        </p:spPr>
        <p:txBody>
          <a:bodyPr/>
          <a:lstStyle/>
          <a:p>
            <a:fld id="{D0D32063-E80E-EA44-852F-25F416031F7E}" type="slidenum">
              <a:rPr lang="en-US" smtClean="0"/>
              <a:pPr/>
              <a:t>34</a:t>
            </a:fld>
            <a:r>
              <a:rPr lang="en-US" dirty="0" smtClean="0"/>
              <a:t> of 107</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descr="F:\Spring 2010\Senior_Design\Power\CDR\Outer_Platform_Power_System_Wiring_Diagram\Slide1.JPG"/>
          <p:cNvPicPr>
            <a:picLocks noChangeAspect="1" noChangeArrowheads="1"/>
          </p:cNvPicPr>
          <p:nvPr/>
        </p:nvPicPr>
        <p:blipFill>
          <a:blip r:embed="rId2" cstate="print"/>
          <a:srcRect l="6316" t="23181" r="5263" b="4561"/>
          <a:stretch>
            <a:fillRect/>
          </a:stretch>
        </p:blipFill>
        <p:spPr bwMode="auto">
          <a:xfrm>
            <a:off x="457199" y="2209801"/>
            <a:ext cx="7162801" cy="4390104"/>
          </a:xfrm>
          <a:prstGeom prst="rect">
            <a:avLst/>
          </a:prstGeom>
          <a:noFill/>
        </p:spPr>
      </p:pic>
      <p:pic>
        <p:nvPicPr>
          <p:cNvPr id="6" name="Picture 5"/>
          <p:cNvPicPr>
            <a:picLocks noChangeAspect="1" noChangeArrowheads="1"/>
          </p:cNvPicPr>
          <p:nvPr/>
        </p:nvPicPr>
        <p:blipFill>
          <a:blip r:embed="rId3" cstate="print">
            <a:clrChange>
              <a:clrFrom>
                <a:srgbClr val="FFFFFF"/>
              </a:clrFrom>
              <a:clrTo>
                <a:srgbClr val="FFFFFF">
                  <a:alpha val="0"/>
                </a:srgbClr>
              </a:clrTo>
            </a:clrChange>
          </a:blip>
          <a:srcRect l="14048" t="16677" r="1151" b="10755"/>
          <a:stretch>
            <a:fillRect/>
          </a:stretch>
        </p:blipFill>
        <p:spPr bwMode="auto">
          <a:xfrm>
            <a:off x="5058472" y="838200"/>
            <a:ext cx="4085528" cy="2185105"/>
          </a:xfrm>
          <a:prstGeom prst="rect">
            <a:avLst/>
          </a:prstGeom>
          <a:noFill/>
          <a:ln w="9525">
            <a:noFill/>
            <a:miter lim="800000"/>
            <a:headEnd/>
            <a:tailEnd/>
          </a:ln>
        </p:spPr>
      </p:pic>
      <p:sp>
        <p:nvSpPr>
          <p:cNvPr id="7" name="TextBox 6"/>
          <p:cNvSpPr txBox="1"/>
          <p:nvPr/>
        </p:nvSpPr>
        <p:spPr>
          <a:xfrm>
            <a:off x="2057400" y="1524000"/>
            <a:ext cx="3551742" cy="646331"/>
          </a:xfrm>
          <a:prstGeom prst="rect">
            <a:avLst/>
          </a:prstGeom>
          <a:noFill/>
        </p:spPr>
        <p:txBody>
          <a:bodyPr wrap="none" rtlCol="0">
            <a:spAutoFit/>
          </a:bodyPr>
          <a:lstStyle/>
          <a:p>
            <a:pPr algn="ctr"/>
            <a:r>
              <a:rPr lang="en-US" dirty="0" smtClean="0"/>
              <a:t>Outer Platform</a:t>
            </a:r>
          </a:p>
          <a:p>
            <a:pPr algn="ctr"/>
            <a:r>
              <a:rPr lang="en-US" dirty="0" smtClean="0"/>
              <a:t> Power System Distribution Diagram</a:t>
            </a:r>
            <a:endParaRPr lang="en-US" dirty="0"/>
          </a:p>
        </p:txBody>
      </p:sp>
      <p:sp>
        <p:nvSpPr>
          <p:cNvPr id="12" name="Title 11"/>
          <p:cNvSpPr>
            <a:spLocks noGrp="1"/>
          </p:cNvSpPr>
          <p:nvPr>
            <p:ph type="title"/>
          </p:nvPr>
        </p:nvSpPr>
        <p:spPr>
          <a:xfrm>
            <a:off x="762000" y="0"/>
            <a:ext cx="8229600" cy="1143000"/>
          </a:xfrm>
        </p:spPr>
        <p:txBody>
          <a:bodyPr/>
          <a:lstStyle/>
          <a:p>
            <a:r>
              <a:rPr lang="en-US" dirty="0" smtClean="0"/>
              <a:t>Power Distribution System</a:t>
            </a:r>
            <a:endParaRPr lang="en-US" dirty="0"/>
          </a:p>
        </p:txBody>
      </p:sp>
      <p:sp>
        <p:nvSpPr>
          <p:cNvPr id="11" name="Slide Number Placeholder 10"/>
          <p:cNvSpPr>
            <a:spLocks noGrp="1"/>
          </p:cNvSpPr>
          <p:nvPr>
            <p:ph type="sldNum" sz="quarter" idx="12"/>
          </p:nvPr>
        </p:nvSpPr>
        <p:spPr/>
        <p:txBody>
          <a:bodyPr/>
          <a:lstStyle/>
          <a:p>
            <a:pPr>
              <a:defRPr/>
            </a:pPr>
            <a:fld id="{372137C5-DA88-49EB-9794-236D9342F1BE}" type="slidenum">
              <a:rPr lang="en-US" smtClean="0"/>
              <a:pPr>
                <a:defRPr/>
              </a:pPr>
              <a:t>35</a:t>
            </a:fld>
            <a:endParaRPr lang="en-U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609600"/>
            <a:ext cx="8153400" cy="990600"/>
          </a:xfrm>
        </p:spPr>
        <p:txBody>
          <a:bodyPr/>
          <a:lstStyle/>
          <a:p>
            <a:pPr>
              <a:lnSpc>
                <a:spcPct val="60000"/>
              </a:lnSpc>
            </a:pPr>
            <a:r>
              <a:rPr lang="en-US" sz="3200" b="1" dirty="0" smtClean="0">
                <a:solidFill>
                  <a:schemeClr val="tx1">
                    <a:lumMod val="85000"/>
                    <a:lumOff val="15000"/>
                  </a:schemeClr>
                </a:solidFill>
                <a:latin typeface="Times New Roman" pitchFamily="18" charset="0"/>
                <a:cs typeface="Times New Roman" pitchFamily="18" charset="0"/>
              </a:rPr>
              <a:t>Interface Control Document (ICD)</a:t>
            </a:r>
          </a:p>
        </p:txBody>
      </p:sp>
      <p:sp>
        <p:nvSpPr>
          <p:cNvPr id="39939" name="TextBox 3"/>
          <p:cNvSpPr txBox="1">
            <a:spLocks noChangeArrowheads="1"/>
          </p:cNvSpPr>
          <p:nvPr/>
        </p:nvSpPr>
        <p:spPr bwMode="auto">
          <a:xfrm>
            <a:off x="241300" y="1933575"/>
            <a:ext cx="8562975" cy="44005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ICD’s define how the block within the SBD schematic are actually “connected”</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--Interface control documents are a key element of systems engineering as they define and control interface(s) of a system, and bound its requirements.</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The purpose of the ICD is to communicate all possible inputs to and all potential outputs from a system for some potential or actual user of the system. </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An ICD should only describe the interface itself, and not the characteristics of the systems which use it to connect -- The function and logic of those systems should be described in their own design documents. </a:t>
            </a:r>
          </a:p>
          <a:p>
            <a:endParaRPr lang="en-US" sz="2000" b="1">
              <a:latin typeface="Times New Roman" pitchFamily="18" charset="0"/>
              <a:cs typeface="Times New Roman" pitchFamily="18" charset="0"/>
            </a:endParaRPr>
          </a:p>
        </p:txBody>
      </p:sp>
      <p:sp>
        <p:nvSpPr>
          <p:cNvPr id="39940"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92FC39C1-6200-4CBF-8151-65C1EC4324B7}" type="slidenum">
              <a:rPr lang="en-US" smtClean="0">
                <a:latin typeface="Times New Roman" pitchFamily="18" charset="0"/>
              </a:rPr>
              <a:pPr/>
              <a:t>36</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20725" y="187325"/>
            <a:ext cx="8153400" cy="990600"/>
          </a:xfrm>
        </p:spPr>
        <p:txBody>
          <a:bodyPr/>
          <a:lstStyle/>
          <a:p>
            <a:pPr>
              <a:lnSpc>
                <a:spcPct val="60000"/>
              </a:lnSpc>
            </a:pPr>
            <a:r>
              <a:rPr lang="en-US" sz="3200" b="1" dirty="0" smtClean="0">
                <a:solidFill>
                  <a:schemeClr val="tx1">
                    <a:lumMod val="85000"/>
                    <a:lumOff val="15000"/>
                  </a:schemeClr>
                </a:solidFill>
                <a:latin typeface="Times New Roman" pitchFamily="18" charset="0"/>
                <a:cs typeface="Times New Roman" pitchFamily="18" charset="0"/>
              </a:rPr>
              <a:t>Interface Control Document </a:t>
            </a:r>
            <a:r>
              <a:rPr lang="en-US" sz="1600" b="1" dirty="0" smtClean="0">
                <a:solidFill>
                  <a:schemeClr val="tx1">
                    <a:lumMod val="85000"/>
                    <a:lumOff val="15000"/>
                  </a:schemeClr>
                </a:solidFill>
                <a:latin typeface="Times New Roman" pitchFamily="18" charset="0"/>
                <a:cs typeface="Times New Roman" pitchFamily="18" charset="0"/>
              </a:rPr>
              <a:t>(2)</a:t>
            </a:r>
          </a:p>
        </p:txBody>
      </p:sp>
      <p:sp>
        <p:nvSpPr>
          <p:cNvPr id="40963" name="TextBox 3"/>
          <p:cNvSpPr txBox="1">
            <a:spLocks noChangeArrowheads="1"/>
          </p:cNvSpPr>
          <p:nvPr/>
        </p:nvSpPr>
        <p:spPr bwMode="auto">
          <a:xfrm>
            <a:off x="252413" y="1133475"/>
            <a:ext cx="8562975" cy="5016500"/>
          </a:xfrm>
          <a:prstGeom prst="rect">
            <a:avLst/>
          </a:prstGeom>
          <a:noFill/>
          <a:ln w="9525">
            <a:noFill/>
            <a:miter lim="800000"/>
            <a:headEnd/>
            <a:tailEnd/>
          </a:ln>
        </p:spPr>
        <p:txBody>
          <a:bodyPr>
            <a:spAutoFit/>
          </a:bodyPr>
          <a:lstStyle/>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Allows Disparate groups to work integrate sub-systems without complete working knowledge of what is inside of the “black box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In this way, independent teams can develop the connecting systems which use the interface specified, without regard to how other systems will react to data and signals which are sent over the interface.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An adequately defined ICD will allow one team to test its implementation of the interface by simulating the opposing side with a simple communications simulator.</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p:txBody>
      </p:sp>
      <p:sp>
        <p:nvSpPr>
          <p:cNvPr id="40964"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8160265D-8D5F-4F77-AEDF-2DD0244188EB}" type="slidenum">
              <a:rPr lang="en-US" smtClean="0">
                <a:latin typeface="Times New Roman" pitchFamily="18" charset="0"/>
              </a:rPr>
              <a:pPr/>
              <a:t>37</a:t>
            </a:fld>
            <a:endParaRPr lang="en-US" smtClean="0">
              <a:latin typeface="Times New Roman" pitchFamily="18" charset="0"/>
            </a:endParaRPr>
          </a:p>
        </p:txBody>
      </p:sp>
      <p:pic>
        <p:nvPicPr>
          <p:cNvPr id="40965" name="Picture 5" descr="Picture 2"/>
          <p:cNvPicPr>
            <a:picLocks noChangeAspect="1" noChangeArrowheads="1"/>
          </p:cNvPicPr>
          <p:nvPr/>
        </p:nvPicPr>
        <p:blipFill>
          <a:blip r:embed="rId2" cstate="print"/>
          <a:srcRect/>
          <a:stretch>
            <a:fillRect/>
          </a:stretch>
        </p:blipFill>
        <p:spPr bwMode="auto">
          <a:xfrm>
            <a:off x="3459163" y="4673600"/>
            <a:ext cx="3902075" cy="179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609600"/>
            <a:ext cx="8153400" cy="990600"/>
          </a:xfrm>
        </p:spPr>
        <p:txBody>
          <a:bodyPr/>
          <a:lstStyle/>
          <a:p>
            <a:pPr>
              <a:lnSpc>
                <a:spcPct val="60000"/>
              </a:lnSpc>
            </a:pPr>
            <a:r>
              <a:rPr lang="en-US" sz="3200" b="1" dirty="0" smtClean="0">
                <a:solidFill>
                  <a:schemeClr val="tx1">
                    <a:lumMod val="85000"/>
                    <a:lumOff val="15000"/>
                  </a:schemeClr>
                </a:solidFill>
                <a:latin typeface="Times New Roman" pitchFamily="18" charset="0"/>
                <a:cs typeface="Times New Roman" pitchFamily="18" charset="0"/>
              </a:rPr>
              <a:t>Interface Control Document </a:t>
            </a:r>
            <a:r>
              <a:rPr lang="en-US" sz="1600" b="1" dirty="0" smtClean="0">
                <a:solidFill>
                  <a:schemeClr val="tx1">
                    <a:lumMod val="85000"/>
                    <a:lumOff val="15000"/>
                  </a:schemeClr>
                </a:solidFill>
                <a:latin typeface="Times New Roman" pitchFamily="18" charset="0"/>
                <a:cs typeface="Times New Roman" pitchFamily="18" charset="0"/>
              </a:rPr>
              <a:t>(3)</a:t>
            </a:r>
          </a:p>
        </p:txBody>
      </p:sp>
      <p:sp>
        <p:nvSpPr>
          <p:cNvPr id="41987"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DBE18137-A36B-4311-9A7C-D13E7C9B3E41}" type="slidenum">
              <a:rPr lang="en-US" smtClean="0">
                <a:latin typeface="Times New Roman" pitchFamily="18" charset="0"/>
              </a:rPr>
              <a:pPr/>
              <a:t>38</a:t>
            </a:fld>
            <a:endParaRPr lang="en-US" smtClean="0">
              <a:latin typeface="Times New Roman" pitchFamily="18" charset="0"/>
            </a:endParaRPr>
          </a:p>
        </p:txBody>
      </p:sp>
      <p:pic>
        <p:nvPicPr>
          <p:cNvPr id="41988" name="Picture 5"/>
          <p:cNvPicPr>
            <a:picLocks noGrp="1" noChangeArrowheads="1"/>
          </p:cNvPicPr>
          <p:nvPr>
            <p:ph idx="1"/>
          </p:nvPr>
        </p:nvPicPr>
        <p:blipFill>
          <a:blip r:embed="rId2" cstate="print"/>
          <a:srcRect l="12283" t="28754" r="12752" b="14252"/>
          <a:stretch>
            <a:fillRect/>
          </a:stretch>
        </p:blipFill>
        <p:spPr>
          <a:xfrm>
            <a:off x="304800" y="2057400"/>
            <a:ext cx="8610600" cy="3581400"/>
          </a:xfrm>
          <a:noFill/>
        </p:spPr>
      </p:pic>
      <p:sp>
        <p:nvSpPr>
          <p:cNvPr id="41989" name="TextBox 8"/>
          <p:cNvSpPr txBox="1">
            <a:spLocks noChangeArrowheads="1"/>
          </p:cNvSpPr>
          <p:nvPr/>
        </p:nvSpPr>
        <p:spPr bwMode="auto">
          <a:xfrm>
            <a:off x="1143000" y="1447800"/>
            <a:ext cx="1989138" cy="461963"/>
          </a:xfrm>
          <a:prstGeom prst="rect">
            <a:avLst/>
          </a:prstGeom>
          <a:noFill/>
          <a:ln w="9525">
            <a:noFill/>
            <a:miter lim="800000"/>
            <a:headEnd/>
            <a:tailEnd/>
          </a:ln>
        </p:spPr>
        <p:txBody>
          <a:bodyPr wrap="none">
            <a:spAutoFit/>
          </a:bodyPr>
          <a:lstStyle/>
          <a:p>
            <a:r>
              <a:rPr lang="en-US" b="1" dirty="0">
                <a:latin typeface="Times New Roman" pitchFamily="18" charset="0"/>
                <a:cs typeface="Times New Roman" pitchFamily="18" charset="0"/>
              </a:rPr>
              <a:t>Example ICD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609600"/>
            <a:ext cx="8153400" cy="990600"/>
          </a:xfrm>
        </p:spPr>
        <p:txBody>
          <a:bodyPr/>
          <a:lstStyle/>
          <a:p>
            <a:pPr>
              <a:lnSpc>
                <a:spcPct val="60000"/>
              </a:lnSpc>
            </a:pPr>
            <a:r>
              <a:rPr lang="en-US" sz="3200" b="1" smtClean="0">
                <a:solidFill>
                  <a:schemeClr val="tx1">
                    <a:lumMod val="85000"/>
                    <a:lumOff val="15000"/>
                  </a:schemeClr>
                </a:solidFill>
                <a:latin typeface="Times New Roman" pitchFamily="18" charset="0"/>
                <a:cs typeface="Times New Roman" pitchFamily="18" charset="0"/>
              </a:rPr>
              <a:t>Interface Control Document </a:t>
            </a:r>
            <a:r>
              <a:rPr lang="en-US" sz="1600" b="1" smtClean="0">
                <a:solidFill>
                  <a:schemeClr val="tx1">
                    <a:lumMod val="85000"/>
                    <a:lumOff val="15000"/>
                  </a:schemeClr>
                </a:solidFill>
                <a:latin typeface="Times New Roman" pitchFamily="18" charset="0"/>
                <a:cs typeface="Times New Roman" pitchFamily="18" charset="0"/>
              </a:rPr>
              <a:t>(4)</a:t>
            </a:r>
          </a:p>
        </p:txBody>
      </p:sp>
      <p:sp>
        <p:nvSpPr>
          <p:cNvPr id="43011"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0BF70D90-835C-4062-8D2D-35CC246CC44A}" type="slidenum">
              <a:rPr lang="en-US" smtClean="0">
                <a:latin typeface="Times New Roman" pitchFamily="18" charset="0"/>
              </a:rPr>
              <a:pPr/>
              <a:t>39</a:t>
            </a:fld>
            <a:endParaRPr lang="en-US" smtClean="0">
              <a:latin typeface="Times New Roman" pitchFamily="18" charset="0"/>
            </a:endParaRPr>
          </a:p>
        </p:txBody>
      </p:sp>
      <p:sp>
        <p:nvSpPr>
          <p:cNvPr id="43012" name="TextBox 8"/>
          <p:cNvSpPr txBox="1">
            <a:spLocks noChangeArrowheads="1"/>
          </p:cNvSpPr>
          <p:nvPr/>
        </p:nvSpPr>
        <p:spPr bwMode="auto">
          <a:xfrm>
            <a:off x="1771650" y="1793875"/>
            <a:ext cx="1989138" cy="461963"/>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Example ICD</a:t>
            </a:r>
          </a:p>
        </p:txBody>
      </p:sp>
      <p:pic>
        <p:nvPicPr>
          <p:cNvPr id="43013" name="Picture 5"/>
          <p:cNvPicPr>
            <a:picLocks noGrp="1" noChangeAspect="1" noChangeArrowheads="1"/>
          </p:cNvPicPr>
          <p:nvPr>
            <p:ph idx="1"/>
          </p:nvPr>
        </p:nvPicPr>
        <p:blipFill>
          <a:blip r:embed="rId2" cstate="print"/>
          <a:srcRect/>
          <a:stretch>
            <a:fillRect/>
          </a:stretch>
        </p:blipFill>
        <p:spPr>
          <a:xfrm>
            <a:off x="534988" y="2365375"/>
            <a:ext cx="7915275" cy="3095625"/>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85788" y="357188"/>
            <a:ext cx="8229600" cy="792162"/>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Product Breakdown Structure</a:t>
            </a:r>
          </a:p>
        </p:txBody>
      </p:sp>
      <p:pic>
        <p:nvPicPr>
          <p:cNvPr id="8195" name="Picture 5"/>
          <p:cNvPicPr>
            <a:picLocks noGrp="1" noChangeAspect="1" noChangeArrowheads="1"/>
          </p:cNvPicPr>
          <p:nvPr>
            <p:ph idx="1"/>
          </p:nvPr>
        </p:nvPicPr>
        <p:blipFill>
          <a:blip r:embed="rId3" cstate="print"/>
          <a:srcRect r="-746" b="11613"/>
          <a:stretch>
            <a:fillRect/>
          </a:stretch>
        </p:blipFill>
        <p:spPr>
          <a:xfrm>
            <a:off x="457200" y="914400"/>
            <a:ext cx="7200050" cy="5164138"/>
          </a:xfrm>
          <a:noFill/>
        </p:spPr>
      </p:pic>
      <p:sp>
        <p:nvSpPr>
          <p:cNvPr id="8196" name="TextBox 6"/>
          <p:cNvSpPr txBox="1">
            <a:spLocks noChangeArrowheads="1"/>
          </p:cNvSpPr>
          <p:nvPr/>
        </p:nvSpPr>
        <p:spPr bwMode="auto">
          <a:xfrm>
            <a:off x="5486400" y="1066800"/>
            <a:ext cx="3141662" cy="3046413"/>
          </a:xfrm>
          <a:prstGeom prst="rect">
            <a:avLst/>
          </a:prstGeom>
          <a:noFill/>
          <a:ln w="9525">
            <a:noFill/>
            <a:miter lim="800000"/>
            <a:headEnd/>
            <a:tailEnd/>
          </a:ln>
        </p:spPr>
        <p:txBody>
          <a:bodyPr>
            <a:spAutoFit/>
          </a:bodyPr>
          <a:lstStyle/>
          <a:p>
            <a:r>
              <a:rPr lang="en-US" b="1" dirty="0">
                <a:latin typeface="Times New Roman" pitchFamily="18" charset="0"/>
                <a:cs typeface="Times New Roman" pitchFamily="18" charset="0"/>
              </a:rPr>
              <a:t>Allows the systems engineer to systematically divide an entire project into a set of major production areas including, sub-areas,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and sub-sub areas.</a:t>
            </a:r>
            <a:endParaRPr lang="en-US" dirty="0"/>
          </a:p>
        </p:txBody>
      </p:sp>
      <p:sp>
        <p:nvSpPr>
          <p:cNvPr id="8197" name="Slide Number Placeholder 4"/>
          <p:cNvSpPr>
            <a:spLocks noGrp="1"/>
          </p:cNvSpPr>
          <p:nvPr>
            <p:ph type="sldNum" sz="quarter" idx="10"/>
          </p:nvPr>
        </p:nvSpPr>
        <p:spPr bwMode="auto">
          <a:noFill/>
          <a:ln>
            <a:miter lim="800000"/>
            <a:headEnd/>
            <a:tailEnd/>
          </a:ln>
        </p:spPr>
        <p:txBody>
          <a:bodyPr/>
          <a:lstStyle/>
          <a:p>
            <a:fld id="{1C8EEA0B-6152-4744-A906-19FA67A102BE}"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2" cstate="print"/>
          <a:srcRect/>
          <a:stretch>
            <a:fillRect/>
          </a:stretch>
        </p:blipFill>
        <p:spPr bwMode="auto">
          <a:xfrm>
            <a:off x="228600" y="1866900"/>
            <a:ext cx="5770563" cy="4362450"/>
          </a:xfrm>
          <a:prstGeom prst="rect">
            <a:avLst/>
          </a:prstGeom>
          <a:noFill/>
          <a:ln w="9525">
            <a:noFill/>
            <a:miter lim="800000"/>
            <a:headEnd/>
            <a:tailEnd/>
          </a:ln>
        </p:spPr>
      </p:pic>
      <p:sp>
        <p:nvSpPr>
          <p:cNvPr id="44035" name="Rectangle 2"/>
          <p:cNvSpPr>
            <a:spLocks noGrp="1" noChangeArrowheads="1"/>
          </p:cNvSpPr>
          <p:nvPr>
            <p:ph type="title"/>
          </p:nvPr>
        </p:nvSpPr>
        <p:spPr>
          <a:xfrm>
            <a:off x="457200" y="533400"/>
            <a:ext cx="8229600" cy="11430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Power and Mass Budget Analysis</a:t>
            </a:r>
          </a:p>
        </p:txBody>
      </p:sp>
      <p:sp>
        <p:nvSpPr>
          <p:cNvPr id="44036" name="TextBox 3"/>
          <p:cNvSpPr txBox="1">
            <a:spLocks noChangeArrowheads="1"/>
          </p:cNvSpPr>
          <p:nvPr/>
        </p:nvSpPr>
        <p:spPr bwMode="auto">
          <a:xfrm>
            <a:off x="5886450" y="1989138"/>
            <a:ext cx="2982913" cy="3478212"/>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Weight and Power growth are major enemies of any spacecraft</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Power and Mass Budget Analyses Insure spacecraft growth is bounded and eventually mandates comes in “under weight” and “overpowered”</a:t>
            </a:r>
          </a:p>
        </p:txBody>
      </p:sp>
      <p:sp>
        <p:nvSpPr>
          <p:cNvPr id="44037" name="TextBox 8"/>
          <p:cNvSpPr txBox="1">
            <a:spLocks noChangeArrowheads="1"/>
          </p:cNvSpPr>
          <p:nvPr/>
        </p:nvSpPr>
        <p:spPr bwMode="auto">
          <a:xfrm>
            <a:off x="6022975" y="5715000"/>
            <a:ext cx="1450975" cy="461963"/>
          </a:xfrm>
          <a:prstGeom prst="rect">
            <a:avLst/>
          </a:prstGeom>
          <a:noFill/>
          <a:ln w="9525">
            <a:noFill/>
            <a:miter lim="800000"/>
            <a:headEnd/>
            <a:tailEnd/>
          </a:ln>
        </p:spPr>
        <p:txBody>
          <a:bodyPr wrap="none">
            <a:spAutoFit/>
          </a:bodyPr>
          <a:lstStyle/>
          <a:p>
            <a:r>
              <a:rPr lang="en-US" b="1" i="1"/>
              <a:t>Example</a:t>
            </a:r>
          </a:p>
        </p:txBody>
      </p:sp>
      <p:sp>
        <p:nvSpPr>
          <p:cNvPr id="44038" name="Slide Number Placeholder 5"/>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2E1FCD15-651B-4D4A-8E18-B0AB86154E3A}"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79425" y="252413"/>
            <a:ext cx="8229600" cy="1143000"/>
          </a:xfrm>
        </p:spPr>
        <p:txBody>
          <a:bodyPr/>
          <a:lstStyle/>
          <a:p>
            <a:r>
              <a:rPr lang="en-US" sz="3200" b="1" smtClean="0">
                <a:solidFill>
                  <a:schemeClr val="tx1">
                    <a:lumMod val="85000"/>
                    <a:lumOff val="15000"/>
                  </a:schemeClr>
                </a:solidFill>
                <a:latin typeface="Times New Roman" pitchFamily="18" charset="0"/>
                <a:cs typeface="Times New Roman" pitchFamily="18" charset="0"/>
              </a:rPr>
              <a:t>Power and Mass Budget Analysis </a:t>
            </a:r>
            <a:r>
              <a:rPr lang="en-US" sz="1600" b="1" smtClean="0">
                <a:solidFill>
                  <a:schemeClr val="tx1">
                    <a:lumMod val="85000"/>
                    <a:lumOff val="15000"/>
                  </a:schemeClr>
                </a:solidFill>
                <a:latin typeface="Times New Roman" pitchFamily="18" charset="0"/>
                <a:cs typeface="Times New Roman" pitchFamily="18" charset="0"/>
              </a:rPr>
              <a:t>(2)</a:t>
            </a:r>
          </a:p>
        </p:txBody>
      </p:sp>
      <p:pic>
        <p:nvPicPr>
          <p:cNvPr id="45059" name="Picture 7"/>
          <p:cNvPicPr>
            <a:picLocks noGrp="1" noChangeAspect="1" noChangeArrowheads="1"/>
          </p:cNvPicPr>
          <p:nvPr>
            <p:ph idx="1"/>
          </p:nvPr>
        </p:nvPicPr>
        <p:blipFill>
          <a:blip r:embed="rId2" cstate="print"/>
          <a:srcRect t="52077" r="1793" b="1994"/>
          <a:stretch>
            <a:fillRect/>
          </a:stretch>
        </p:blipFill>
        <p:spPr>
          <a:xfrm>
            <a:off x="193675" y="1874838"/>
            <a:ext cx="8743950" cy="3965575"/>
          </a:xfrm>
          <a:noFill/>
        </p:spPr>
      </p:pic>
      <p:sp>
        <p:nvSpPr>
          <p:cNvPr id="45060" name="TextBox 6"/>
          <p:cNvSpPr txBox="1">
            <a:spLocks noChangeArrowheads="1"/>
          </p:cNvSpPr>
          <p:nvPr/>
        </p:nvSpPr>
        <p:spPr bwMode="auto">
          <a:xfrm>
            <a:off x="4125913" y="1978025"/>
            <a:ext cx="1450975" cy="460375"/>
          </a:xfrm>
          <a:prstGeom prst="rect">
            <a:avLst/>
          </a:prstGeom>
          <a:noFill/>
          <a:ln w="9525">
            <a:noFill/>
            <a:miter lim="800000"/>
            <a:headEnd/>
            <a:tailEnd/>
          </a:ln>
        </p:spPr>
        <p:txBody>
          <a:bodyPr wrap="none">
            <a:spAutoFit/>
          </a:bodyPr>
          <a:lstStyle/>
          <a:p>
            <a:r>
              <a:rPr lang="en-US" b="1" i="1"/>
              <a:t>Example</a:t>
            </a:r>
          </a:p>
        </p:txBody>
      </p:sp>
      <p:sp>
        <p:nvSpPr>
          <p:cNvPr id="45061" name="Slide Number Placeholder 4"/>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9C65BF3F-C5EE-42D5-B768-4BCE8F47D7CA}"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xfrm>
            <a:off x="1295400" y="457200"/>
            <a:ext cx="6829425" cy="1143000"/>
          </a:xfrm>
        </p:spPr>
        <p:txBody>
          <a:bodyPr/>
          <a:lstStyle/>
          <a:p>
            <a:r>
              <a:rPr lang="en-US" sz="3200" b="1" dirty="0" smtClean="0">
                <a:solidFill>
                  <a:schemeClr val="tx1">
                    <a:lumMod val="85000"/>
                    <a:lumOff val="15000"/>
                  </a:schemeClr>
                </a:solidFill>
                <a:latin typeface="Times New Roman" pitchFamily="18" charset="0"/>
                <a:cs typeface="Times New Roman" pitchFamily="18" charset="0"/>
              </a:rPr>
              <a:t>Failure Modes and Effects Analysis (FMEA)</a:t>
            </a:r>
          </a:p>
        </p:txBody>
      </p:sp>
      <p:sp>
        <p:nvSpPr>
          <p:cNvPr id="47107"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1D181891-99B9-48CC-A4B9-E8894DA93E4C}" type="slidenum">
              <a:rPr lang="en-US" smtClean="0">
                <a:latin typeface="Times New Roman" pitchFamily="18" charset="0"/>
              </a:rPr>
              <a:pPr/>
              <a:t>42</a:t>
            </a:fld>
            <a:endParaRPr lang="en-US" smtClean="0">
              <a:latin typeface="Times New Roman" pitchFamily="18" charset="0"/>
            </a:endParaRPr>
          </a:p>
        </p:txBody>
      </p:sp>
      <p:sp>
        <p:nvSpPr>
          <p:cNvPr id="47108" name="TextBox 4"/>
          <p:cNvSpPr txBox="1">
            <a:spLocks noChangeArrowheads="1"/>
          </p:cNvSpPr>
          <p:nvPr/>
        </p:nvSpPr>
        <p:spPr bwMode="auto">
          <a:xfrm>
            <a:off x="319088" y="1701800"/>
            <a:ext cx="8323262" cy="2554288"/>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A failure modes and effects analysis (FMEA) is a procedure for analysis of potential failure modes within a system for classification by severity or </a:t>
            </a:r>
          </a:p>
          <a:p>
            <a:r>
              <a:rPr lang="en-US" sz="2000" b="1">
                <a:latin typeface="Times New Roman" pitchFamily="18" charset="0"/>
                <a:cs typeface="Times New Roman" pitchFamily="18" charset="0"/>
              </a:rPr>
              <a:t>determination of the effect of failures on the system.</a:t>
            </a:r>
            <a:r>
              <a:rPr lang="en-US" sz="2000"/>
              <a:t> </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--FMEA provides an analytical approach, when dealing with potential failure modes and their associated causes.</a:t>
            </a:r>
          </a:p>
          <a:p>
            <a:endParaRPr lang="en-US" sz="2000" b="1">
              <a:latin typeface="Times New Roman" pitchFamily="18" charset="0"/>
              <a:cs typeface="Times New Roman" pitchFamily="18" charset="0"/>
            </a:endParaRPr>
          </a:p>
          <a:p>
            <a:endParaRPr lang="en-US" sz="2000" b="1">
              <a:latin typeface="Times New Roman" pitchFamily="18" charset="0"/>
              <a:cs typeface="Times New Roman" pitchFamily="18" charset="0"/>
            </a:endParaRPr>
          </a:p>
        </p:txBody>
      </p:sp>
      <p:pic>
        <p:nvPicPr>
          <p:cNvPr id="47109" name="Picture 2"/>
          <p:cNvPicPr>
            <a:picLocks noChangeAspect="1" noChangeArrowheads="1"/>
          </p:cNvPicPr>
          <p:nvPr/>
        </p:nvPicPr>
        <p:blipFill>
          <a:blip r:embed="rId2" cstate="print"/>
          <a:srcRect/>
          <a:stretch>
            <a:fillRect/>
          </a:stretch>
        </p:blipFill>
        <p:spPr bwMode="auto">
          <a:xfrm>
            <a:off x="403225" y="3606800"/>
            <a:ext cx="3862388" cy="2924175"/>
          </a:xfrm>
          <a:prstGeom prst="rect">
            <a:avLst/>
          </a:prstGeom>
          <a:noFill/>
          <a:ln w="9525">
            <a:noFill/>
            <a:miter lim="800000"/>
            <a:headEnd/>
            <a:tailEnd/>
          </a:ln>
        </p:spPr>
      </p:pic>
      <p:sp>
        <p:nvSpPr>
          <p:cNvPr id="47110" name="Rectangle 6"/>
          <p:cNvSpPr>
            <a:spLocks noChangeArrowheads="1"/>
          </p:cNvSpPr>
          <p:nvPr/>
        </p:nvSpPr>
        <p:spPr bwMode="auto">
          <a:xfrm>
            <a:off x="4743450" y="3919538"/>
            <a:ext cx="3787775" cy="2401887"/>
          </a:xfrm>
          <a:prstGeom prst="rect">
            <a:avLst/>
          </a:prstGeom>
          <a:noFill/>
          <a:ln w="9525">
            <a:noFill/>
            <a:miter lim="800000"/>
            <a:headEnd/>
            <a:tailEnd/>
          </a:ln>
        </p:spPr>
        <p:txBody>
          <a:bodyPr>
            <a:spAutoFit/>
          </a:bodyPr>
          <a:lstStyle/>
          <a:p>
            <a:r>
              <a:rPr lang="en-US" sz="2000" b="1" i="1">
                <a:latin typeface="Times New Roman" pitchFamily="18" charset="0"/>
                <a:cs typeface="Times New Roman" pitchFamily="18" charset="0"/>
              </a:rPr>
              <a:t>Failure mode</a:t>
            </a:r>
            <a:r>
              <a:rPr lang="en-US" sz="2000" b="1">
                <a:latin typeface="Times New Roman" pitchFamily="18" charset="0"/>
                <a:cs typeface="Times New Roman" pitchFamily="18" charset="0"/>
              </a:rPr>
              <a:t>: </a:t>
            </a:r>
            <a:r>
              <a:rPr lang="en-US" sz="1800">
                <a:latin typeface="Times New Roman" pitchFamily="18" charset="0"/>
                <a:cs typeface="Times New Roman" pitchFamily="18" charset="0"/>
              </a:rPr>
              <a:t>The manner by which a failure is observed; it generally describes the way the failure occurs.“</a:t>
            </a:r>
          </a:p>
          <a:p>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b="1" i="1">
                <a:latin typeface="Times New Roman" pitchFamily="18" charset="0"/>
                <a:cs typeface="Times New Roman" pitchFamily="18" charset="0"/>
              </a:rPr>
              <a:t>Failure effect</a:t>
            </a:r>
            <a:r>
              <a:rPr lang="en-US" sz="2000" b="1">
                <a:latin typeface="Times New Roman" pitchFamily="18" charset="0"/>
                <a:cs typeface="Times New Roman" pitchFamily="18" charset="0"/>
              </a:rPr>
              <a:t>: </a:t>
            </a:r>
            <a:r>
              <a:rPr lang="en-US" sz="1800">
                <a:latin typeface="Times New Roman" pitchFamily="18" charset="0"/>
                <a:cs typeface="Times New Roman" pitchFamily="18" charset="0"/>
              </a:rPr>
              <a:t>Immediate consequences of a failure on operation, function or functionality, or status of some item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381000"/>
            <a:ext cx="8229600" cy="1143000"/>
          </a:xfrm>
        </p:spPr>
        <p:txBody>
          <a:bodyPr/>
          <a:lstStyle/>
          <a:p>
            <a:r>
              <a:rPr lang="en-US" b="1" i="1" dirty="0" smtClean="0">
                <a:solidFill>
                  <a:schemeClr val="tx1">
                    <a:lumMod val="85000"/>
                    <a:lumOff val="15000"/>
                  </a:schemeClr>
                </a:solidFill>
              </a:rPr>
              <a:t>“</a:t>
            </a:r>
            <a:r>
              <a:rPr lang="en-US" sz="3200" b="1" i="1" dirty="0" smtClean="0">
                <a:solidFill>
                  <a:schemeClr val="tx1">
                    <a:lumMod val="85000"/>
                    <a:lumOff val="15000"/>
                  </a:schemeClr>
                </a:solidFill>
                <a:latin typeface="Times New Roman" pitchFamily="18" charset="0"/>
                <a:cs typeface="Times New Roman" pitchFamily="18" charset="0"/>
              </a:rPr>
              <a:t>Failure Mode</a:t>
            </a:r>
            <a:br>
              <a:rPr lang="en-US" sz="3200" b="1" i="1" dirty="0" smtClean="0">
                <a:solidFill>
                  <a:schemeClr val="tx1">
                    <a:lumMod val="85000"/>
                    <a:lumOff val="15000"/>
                  </a:schemeClr>
                </a:solidFill>
                <a:latin typeface="Times New Roman" pitchFamily="18" charset="0"/>
                <a:cs typeface="Times New Roman" pitchFamily="18" charset="0"/>
              </a:rPr>
            </a:br>
            <a:r>
              <a:rPr lang="en-US" sz="3200" b="1" i="1" dirty="0" smtClean="0">
                <a:solidFill>
                  <a:schemeClr val="tx1">
                    <a:lumMod val="85000"/>
                    <a:lumOff val="15000"/>
                  </a:schemeClr>
                </a:solidFill>
                <a:latin typeface="Times New Roman" pitchFamily="18" charset="0"/>
                <a:cs typeface="Times New Roman" pitchFamily="18" charset="0"/>
              </a:rPr>
              <a:t>Criticality Analysis (FMCA) </a:t>
            </a:r>
            <a:r>
              <a:rPr lang="en-US" sz="1200" b="1" i="1" dirty="0" smtClean="0">
                <a:solidFill>
                  <a:schemeClr val="tx1">
                    <a:lumMod val="85000"/>
                    <a:lumOff val="15000"/>
                  </a:schemeClr>
                </a:solidFill>
                <a:latin typeface="Times New Roman" pitchFamily="18" charset="0"/>
                <a:cs typeface="Times New Roman" pitchFamily="18" charset="0"/>
              </a:rPr>
              <a:t>(1)</a:t>
            </a:r>
          </a:p>
        </p:txBody>
      </p:sp>
      <p:sp>
        <p:nvSpPr>
          <p:cNvPr id="5325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231BF643-171B-4D4B-BC85-4094118EAD8C}" type="slidenum">
              <a:rPr lang="en-US" smtClean="0">
                <a:latin typeface="Times New Roman" pitchFamily="18" charset="0"/>
              </a:rPr>
              <a:pPr/>
              <a:t>43</a:t>
            </a:fld>
            <a:endParaRPr lang="en-US" smtClean="0">
              <a:latin typeface="Times New Roman" pitchFamily="18" charset="0"/>
            </a:endParaRPr>
          </a:p>
        </p:txBody>
      </p:sp>
      <p:pic>
        <p:nvPicPr>
          <p:cNvPr id="53252" name="Picture 49"/>
          <p:cNvPicPr>
            <a:picLocks noChangeAspect="1" noChangeArrowheads="1"/>
          </p:cNvPicPr>
          <p:nvPr/>
        </p:nvPicPr>
        <p:blipFill>
          <a:blip r:embed="rId3" cstate="print"/>
          <a:srcRect/>
          <a:stretch>
            <a:fillRect/>
          </a:stretch>
        </p:blipFill>
        <p:spPr bwMode="auto">
          <a:xfrm>
            <a:off x="441325" y="1447800"/>
            <a:ext cx="4142887" cy="4243388"/>
          </a:xfrm>
          <a:prstGeom prst="rect">
            <a:avLst/>
          </a:prstGeom>
          <a:noFill/>
          <a:ln w="9525">
            <a:noFill/>
            <a:miter lim="800000"/>
            <a:headEnd/>
            <a:tailEnd/>
          </a:ln>
        </p:spPr>
      </p:pic>
      <p:pic>
        <p:nvPicPr>
          <p:cNvPr id="53253" name="Picture 50"/>
          <p:cNvPicPr>
            <a:picLocks noChangeAspect="1" noChangeArrowheads="1"/>
          </p:cNvPicPr>
          <p:nvPr/>
        </p:nvPicPr>
        <p:blipFill>
          <a:blip r:embed="rId4" cstate="print"/>
          <a:srcRect/>
          <a:stretch>
            <a:fillRect/>
          </a:stretch>
        </p:blipFill>
        <p:spPr bwMode="auto">
          <a:xfrm>
            <a:off x="4752975" y="1752600"/>
            <a:ext cx="4391025" cy="3156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a:xfrm>
            <a:off x="477838" y="150813"/>
            <a:ext cx="8229600" cy="1143000"/>
          </a:xfrm>
        </p:spPr>
        <p:txBody>
          <a:bodyPr/>
          <a:lstStyle/>
          <a:p>
            <a:r>
              <a:rPr lang="en-US" b="1" i="1" dirty="0" smtClean="0">
                <a:solidFill>
                  <a:schemeClr val="tx1">
                    <a:lumMod val="85000"/>
                    <a:lumOff val="15000"/>
                  </a:schemeClr>
                </a:solidFill>
              </a:rPr>
              <a:t>“</a:t>
            </a:r>
            <a:r>
              <a:rPr lang="en-US" sz="3200" b="1" i="1" dirty="0" smtClean="0">
                <a:solidFill>
                  <a:schemeClr val="tx1">
                    <a:lumMod val="85000"/>
                    <a:lumOff val="15000"/>
                  </a:schemeClr>
                </a:solidFill>
                <a:latin typeface="Times New Roman" pitchFamily="18" charset="0"/>
                <a:cs typeface="Times New Roman" pitchFamily="18" charset="0"/>
              </a:rPr>
              <a:t>Failure Mode</a:t>
            </a:r>
            <a:br>
              <a:rPr lang="en-US" sz="3200" b="1" i="1" dirty="0" smtClean="0">
                <a:solidFill>
                  <a:schemeClr val="tx1">
                    <a:lumMod val="85000"/>
                    <a:lumOff val="15000"/>
                  </a:schemeClr>
                </a:solidFill>
                <a:latin typeface="Times New Roman" pitchFamily="18" charset="0"/>
                <a:cs typeface="Times New Roman" pitchFamily="18" charset="0"/>
              </a:rPr>
            </a:br>
            <a:r>
              <a:rPr lang="en-US" sz="3200" b="1" i="1" dirty="0" smtClean="0">
                <a:solidFill>
                  <a:schemeClr val="tx1">
                    <a:lumMod val="85000"/>
                    <a:lumOff val="15000"/>
                  </a:schemeClr>
                </a:solidFill>
                <a:latin typeface="Times New Roman" pitchFamily="18" charset="0"/>
                <a:cs typeface="Times New Roman" pitchFamily="18" charset="0"/>
              </a:rPr>
              <a:t>Criticality Analysis (FMCA) </a:t>
            </a:r>
            <a:r>
              <a:rPr lang="en-US" sz="1200" b="1" i="1" dirty="0" smtClean="0">
                <a:solidFill>
                  <a:schemeClr val="tx1">
                    <a:lumMod val="85000"/>
                    <a:lumOff val="15000"/>
                  </a:schemeClr>
                </a:solidFill>
                <a:latin typeface="Times New Roman" pitchFamily="18" charset="0"/>
                <a:cs typeface="Times New Roman" pitchFamily="18" charset="0"/>
              </a:rPr>
              <a:t>(2)</a:t>
            </a:r>
          </a:p>
        </p:txBody>
      </p:sp>
      <p:sp>
        <p:nvSpPr>
          <p:cNvPr id="5427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AC9D2055-A75F-48FC-8AE2-1C62D4BB6953}" type="slidenum">
              <a:rPr lang="en-US" smtClean="0">
                <a:latin typeface="Times New Roman" pitchFamily="18" charset="0"/>
              </a:rPr>
              <a:pPr/>
              <a:t>44</a:t>
            </a:fld>
            <a:endParaRPr lang="en-US" smtClean="0">
              <a:latin typeface="Times New Roman" pitchFamily="18" charset="0"/>
            </a:endParaRPr>
          </a:p>
        </p:txBody>
      </p:sp>
      <p:sp>
        <p:nvSpPr>
          <p:cNvPr id="54276" name="TextBox 5"/>
          <p:cNvSpPr txBox="1">
            <a:spLocks noChangeArrowheads="1"/>
          </p:cNvSpPr>
          <p:nvPr/>
        </p:nvSpPr>
        <p:spPr bwMode="auto">
          <a:xfrm>
            <a:off x="533400" y="1447800"/>
            <a:ext cx="2740879" cy="369332"/>
          </a:xfrm>
          <a:prstGeom prst="rect">
            <a:avLst/>
          </a:prstGeom>
          <a:noFill/>
          <a:ln w="9525">
            <a:noFill/>
            <a:miter lim="800000"/>
            <a:headEnd/>
            <a:tailEnd/>
          </a:ln>
        </p:spPr>
        <p:txBody>
          <a:bodyPr wrap="none">
            <a:spAutoFit/>
          </a:bodyPr>
          <a:lstStyle/>
          <a:p>
            <a:r>
              <a:rPr lang="en-US" b="1" i="1" dirty="0" smtClean="0">
                <a:latin typeface="Times New Roman" pitchFamily="18" charset="0"/>
                <a:cs typeface="Times New Roman" pitchFamily="18" charset="0"/>
              </a:rPr>
              <a:t>Hazard </a:t>
            </a:r>
            <a:r>
              <a:rPr lang="en-US" b="1" i="1" dirty="0">
                <a:latin typeface="Times New Roman" pitchFamily="18" charset="0"/>
                <a:cs typeface="Times New Roman" pitchFamily="18" charset="0"/>
              </a:rPr>
              <a:t>Assessment Matrix</a:t>
            </a:r>
          </a:p>
        </p:txBody>
      </p:sp>
      <p:pic>
        <p:nvPicPr>
          <p:cNvPr id="54277" name="Picture 2"/>
          <p:cNvPicPr>
            <a:picLocks noChangeAspect="1" noChangeArrowheads="1"/>
          </p:cNvPicPr>
          <p:nvPr/>
        </p:nvPicPr>
        <p:blipFill>
          <a:blip r:embed="rId3" cstate="print"/>
          <a:srcRect/>
          <a:stretch>
            <a:fillRect/>
          </a:stretch>
        </p:blipFill>
        <p:spPr bwMode="auto">
          <a:xfrm>
            <a:off x="4373563" y="2125663"/>
            <a:ext cx="4610100" cy="3962400"/>
          </a:xfrm>
          <a:prstGeom prst="rect">
            <a:avLst/>
          </a:prstGeom>
          <a:noFill/>
          <a:ln w="9525">
            <a:noFill/>
            <a:miter lim="800000"/>
            <a:headEnd/>
            <a:tailEnd/>
          </a:ln>
        </p:spPr>
      </p:pic>
      <p:sp>
        <p:nvSpPr>
          <p:cNvPr id="54278" name="Rectangle 7"/>
          <p:cNvSpPr>
            <a:spLocks noChangeArrowheads="1"/>
          </p:cNvSpPr>
          <p:nvPr/>
        </p:nvSpPr>
        <p:spPr bwMode="auto">
          <a:xfrm>
            <a:off x="381000" y="2057400"/>
            <a:ext cx="4038600" cy="3785652"/>
          </a:xfrm>
          <a:prstGeom prst="rect">
            <a:avLst/>
          </a:prstGeom>
          <a:noFill/>
          <a:ln w="9525">
            <a:noFill/>
            <a:miter lim="800000"/>
            <a:headEnd/>
            <a:tailEnd/>
          </a:ln>
        </p:spPr>
        <p:txBody>
          <a:bodyPr wrap="square">
            <a:spAutoFit/>
          </a:bodyPr>
          <a:lstStyle/>
          <a:p>
            <a:r>
              <a:rPr lang="en-US" sz="2000" dirty="0">
                <a:latin typeface="Times New Roman" pitchFamily="18" charset="0"/>
                <a:cs typeface="Times New Roman" pitchFamily="18" charset="0"/>
              </a:rPr>
              <a:t>Risk matrices provide assistance in managing and communicating risk.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Qualitative and semi-quantitative measures of likelihood with similar measures of</a:t>
            </a:r>
          </a:p>
          <a:p>
            <a:r>
              <a:rPr lang="en-US" sz="2000" dirty="0">
                <a:latin typeface="Times New Roman" pitchFamily="18" charset="0"/>
                <a:cs typeface="Times New Roman" pitchFamily="18" charset="0"/>
              </a:rPr>
              <a:t>consequences.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Track the status and effects of risk- handling efforts,</a:t>
            </a:r>
          </a:p>
          <a:p>
            <a:r>
              <a:rPr lang="en-US" sz="2000" dirty="0">
                <a:latin typeface="Times New Roman" pitchFamily="18" charset="0"/>
                <a:cs typeface="Times New Roman" pitchFamily="18" charset="0"/>
              </a:rPr>
              <a:t>And precisely Communicate risk status information.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477838" y="150813"/>
            <a:ext cx="8229600" cy="1143000"/>
          </a:xfrm>
        </p:spPr>
        <p:txBody>
          <a:bodyPr/>
          <a:lstStyle/>
          <a:p>
            <a:r>
              <a:rPr lang="en-US" b="1" i="1" dirty="0" smtClean="0">
                <a:solidFill>
                  <a:schemeClr val="tx1">
                    <a:lumMod val="85000"/>
                    <a:lumOff val="15000"/>
                  </a:schemeClr>
                </a:solidFill>
              </a:rPr>
              <a:t>“</a:t>
            </a:r>
            <a:r>
              <a:rPr lang="en-US" sz="3200" b="1" i="1" dirty="0" smtClean="0">
                <a:solidFill>
                  <a:schemeClr val="tx1">
                    <a:lumMod val="85000"/>
                    <a:lumOff val="15000"/>
                  </a:schemeClr>
                </a:solidFill>
                <a:latin typeface="Times New Roman" pitchFamily="18" charset="0"/>
                <a:cs typeface="Times New Roman" pitchFamily="18" charset="0"/>
              </a:rPr>
              <a:t>Failure Mode</a:t>
            </a:r>
            <a:br>
              <a:rPr lang="en-US" sz="3200" b="1" i="1" dirty="0" smtClean="0">
                <a:solidFill>
                  <a:schemeClr val="tx1">
                    <a:lumMod val="85000"/>
                    <a:lumOff val="15000"/>
                  </a:schemeClr>
                </a:solidFill>
                <a:latin typeface="Times New Roman" pitchFamily="18" charset="0"/>
                <a:cs typeface="Times New Roman" pitchFamily="18" charset="0"/>
              </a:rPr>
            </a:br>
            <a:r>
              <a:rPr lang="en-US" sz="3200" b="1" i="1" dirty="0" smtClean="0">
                <a:solidFill>
                  <a:schemeClr val="tx1">
                    <a:lumMod val="85000"/>
                    <a:lumOff val="15000"/>
                  </a:schemeClr>
                </a:solidFill>
                <a:latin typeface="Times New Roman" pitchFamily="18" charset="0"/>
                <a:cs typeface="Times New Roman" pitchFamily="18" charset="0"/>
              </a:rPr>
              <a:t>Criticality Analysis (FMCA) </a:t>
            </a:r>
            <a:r>
              <a:rPr lang="en-US" sz="1200" b="1" i="1" dirty="0" smtClean="0">
                <a:solidFill>
                  <a:schemeClr val="tx1">
                    <a:lumMod val="85000"/>
                    <a:lumOff val="15000"/>
                  </a:schemeClr>
                </a:solidFill>
                <a:latin typeface="Times New Roman" pitchFamily="18" charset="0"/>
                <a:cs typeface="Times New Roman" pitchFamily="18" charset="0"/>
              </a:rPr>
              <a:t>(2)</a:t>
            </a:r>
          </a:p>
        </p:txBody>
      </p:sp>
      <p:sp>
        <p:nvSpPr>
          <p:cNvPr id="55299"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D0A5562C-4194-44BA-945E-1C857D3074A5}" type="slidenum">
              <a:rPr lang="en-US" smtClean="0">
                <a:latin typeface="Times New Roman" pitchFamily="18" charset="0"/>
              </a:rPr>
              <a:pPr/>
              <a:t>45</a:t>
            </a:fld>
            <a:endParaRPr lang="en-US" smtClean="0">
              <a:latin typeface="Times New Roman" pitchFamily="18" charset="0"/>
            </a:endParaRPr>
          </a:p>
        </p:txBody>
      </p:sp>
      <p:pic>
        <p:nvPicPr>
          <p:cNvPr id="55300" name="Picture 2"/>
          <p:cNvPicPr>
            <a:picLocks noChangeAspect="1" noChangeArrowheads="1"/>
          </p:cNvPicPr>
          <p:nvPr/>
        </p:nvPicPr>
        <p:blipFill>
          <a:blip r:embed="rId3" cstate="print"/>
          <a:srcRect/>
          <a:stretch>
            <a:fillRect/>
          </a:stretch>
        </p:blipFill>
        <p:spPr bwMode="auto">
          <a:xfrm>
            <a:off x="4373563" y="2125663"/>
            <a:ext cx="4610100" cy="3962400"/>
          </a:xfrm>
          <a:prstGeom prst="rect">
            <a:avLst/>
          </a:prstGeom>
          <a:noFill/>
          <a:ln w="9525">
            <a:noFill/>
            <a:miter lim="800000"/>
            <a:headEnd/>
            <a:tailEnd/>
          </a:ln>
        </p:spPr>
      </p:pic>
      <p:sp>
        <p:nvSpPr>
          <p:cNvPr id="55301" name="Rectangle 6"/>
          <p:cNvSpPr>
            <a:spLocks noChangeArrowheads="1"/>
          </p:cNvSpPr>
          <p:nvPr/>
        </p:nvSpPr>
        <p:spPr bwMode="auto">
          <a:xfrm>
            <a:off x="273050" y="2000250"/>
            <a:ext cx="4572000" cy="4246563"/>
          </a:xfrm>
          <a:prstGeom prst="rect">
            <a:avLst/>
          </a:prstGeom>
          <a:noFill/>
          <a:ln w="9525">
            <a:noFill/>
            <a:miter lim="800000"/>
            <a:headEnd/>
            <a:tailEnd/>
          </a:ln>
        </p:spPr>
        <p:txBody>
          <a:bodyPr>
            <a:spAutoFit/>
          </a:bodyPr>
          <a:lstStyle/>
          <a:p>
            <a:r>
              <a:rPr lang="en-US" sz="1800" b="1" dirty="0">
                <a:latin typeface="Times New Roman" pitchFamily="18" charset="0"/>
                <a:cs typeface="Times New Roman" pitchFamily="18" charset="0"/>
              </a:rPr>
              <a:t>Low (Green) Risk: </a:t>
            </a:r>
            <a:r>
              <a:rPr lang="en-US" sz="1800" dirty="0">
                <a:latin typeface="Times New Roman" pitchFamily="18" charset="0"/>
                <a:cs typeface="Times New Roman" pitchFamily="18" charset="0"/>
              </a:rPr>
              <a:t>Low potential for cost increase, schedule disruption, or performance degradation. .. acceptable risk.</a:t>
            </a:r>
          </a:p>
          <a:p>
            <a:endParaRPr lang="en-US" sz="1800" b="1" dirty="0">
              <a:latin typeface="Times New Roman" pitchFamily="18" charset="0"/>
              <a:cs typeface="Times New Roman" pitchFamily="18" charset="0"/>
            </a:endParaRPr>
          </a:p>
          <a:p>
            <a:r>
              <a:rPr lang="en-US" sz="1800" b="1" dirty="0">
                <a:latin typeface="Times New Roman" pitchFamily="18" charset="0"/>
                <a:cs typeface="Times New Roman" pitchFamily="18" charset="0"/>
              </a:rPr>
              <a:t>Moderate (Yellow) Risk: </a:t>
            </a:r>
            <a:r>
              <a:rPr lang="en-US" sz="1800" dirty="0">
                <a:latin typeface="Times New Roman" pitchFamily="18" charset="0"/>
                <a:cs typeface="Times New Roman" pitchFamily="18" charset="0"/>
              </a:rPr>
              <a:t>May cause some cost increase, schedule disruption, or performance degradation. Special action and management attention may be required to handle risk.</a:t>
            </a:r>
          </a:p>
          <a:p>
            <a:endParaRPr lang="en-US" sz="1800" dirty="0">
              <a:latin typeface="Times New Roman" pitchFamily="18" charset="0"/>
              <a:cs typeface="Times New Roman" pitchFamily="18" charset="0"/>
            </a:endParaRPr>
          </a:p>
          <a:p>
            <a:r>
              <a:rPr lang="en-US" sz="1800" b="1" dirty="0">
                <a:latin typeface="Times New Roman" pitchFamily="18" charset="0"/>
                <a:cs typeface="Times New Roman" pitchFamily="18" charset="0"/>
              </a:rPr>
              <a:t>High (Red) Risk: </a:t>
            </a:r>
            <a:r>
              <a:rPr lang="en-US" sz="1800" dirty="0">
                <a:latin typeface="Times New Roman" pitchFamily="18" charset="0"/>
                <a:cs typeface="Times New Roman" pitchFamily="18" charset="0"/>
              </a:rPr>
              <a:t>Likely to cause significant cost increase, schedule disruption, or performance degradation Significant additional action and high-priority management attention will be required to handle risk.</a:t>
            </a:r>
          </a:p>
        </p:txBody>
      </p:sp>
      <p:sp>
        <p:nvSpPr>
          <p:cNvPr id="6" name="TextBox 5"/>
          <p:cNvSpPr txBox="1">
            <a:spLocks noChangeArrowheads="1"/>
          </p:cNvSpPr>
          <p:nvPr/>
        </p:nvSpPr>
        <p:spPr bwMode="auto">
          <a:xfrm>
            <a:off x="533400" y="1447800"/>
            <a:ext cx="2740879" cy="369332"/>
          </a:xfrm>
          <a:prstGeom prst="rect">
            <a:avLst/>
          </a:prstGeom>
          <a:noFill/>
          <a:ln w="9525">
            <a:noFill/>
            <a:miter lim="800000"/>
            <a:headEnd/>
            <a:tailEnd/>
          </a:ln>
        </p:spPr>
        <p:txBody>
          <a:bodyPr wrap="none">
            <a:spAutoFit/>
          </a:bodyPr>
          <a:lstStyle/>
          <a:p>
            <a:r>
              <a:rPr lang="en-US" b="1" i="1" dirty="0" smtClean="0">
                <a:latin typeface="Times New Roman" pitchFamily="18" charset="0"/>
                <a:cs typeface="Times New Roman" pitchFamily="18" charset="0"/>
              </a:rPr>
              <a:t>Hazard </a:t>
            </a:r>
            <a:r>
              <a:rPr lang="en-US" b="1" i="1" dirty="0">
                <a:latin typeface="Times New Roman" pitchFamily="18" charset="0"/>
                <a:cs typeface="Times New Roman" pitchFamily="18" charset="0"/>
              </a:rPr>
              <a:t>Assessment Matrix</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457200"/>
            <a:ext cx="8229600" cy="1143000"/>
          </a:xfrm>
        </p:spPr>
        <p:txBody>
          <a:bodyPr>
            <a:normAutofit/>
          </a:bodyPr>
          <a:lstStyle/>
          <a:p>
            <a:r>
              <a:rPr lang="en-US" sz="3600" b="1" dirty="0" smtClean="0">
                <a:solidFill>
                  <a:schemeClr val="tx1">
                    <a:lumMod val="85000"/>
                    <a:lumOff val="15000"/>
                  </a:schemeClr>
                </a:solidFill>
                <a:latin typeface="Times New Roman" pitchFamily="18" charset="0"/>
                <a:cs typeface="Times New Roman" pitchFamily="18" charset="0"/>
              </a:rPr>
              <a:t>Flight Safety Hazard Assessment Matrix</a:t>
            </a:r>
            <a:endParaRPr lang="en-US" sz="1600" b="1" dirty="0" smtClean="0">
              <a:solidFill>
                <a:schemeClr val="tx1">
                  <a:lumMod val="85000"/>
                  <a:lumOff val="15000"/>
                </a:schemeClr>
              </a:solidFill>
              <a:latin typeface="Times New Roman" pitchFamily="18" charset="0"/>
              <a:cs typeface="Times New Roman" pitchFamily="18" charset="0"/>
            </a:endParaRPr>
          </a:p>
        </p:txBody>
      </p:sp>
      <p:sp>
        <p:nvSpPr>
          <p:cNvPr id="56323"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A725475D-FF55-4D48-BF2A-A4D6246B8AE2}" type="slidenum">
              <a:rPr lang="en-US" smtClean="0">
                <a:latin typeface="Times New Roman" pitchFamily="18" charset="0"/>
              </a:rPr>
              <a:pPr/>
              <a:t>46</a:t>
            </a:fld>
            <a:endParaRPr lang="en-US" smtClean="0">
              <a:latin typeface="Times New Roman" pitchFamily="18" charset="0"/>
            </a:endParaRPr>
          </a:p>
        </p:txBody>
      </p:sp>
      <p:sp>
        <p:nvSpPr>
          <p:cNvPr id="56324" name="TextBox 4"/>
          <p:cNvSpPr txBox="1">
            <a:spLocks noChangeArrowheads="1"/>
          </p:cNvSpPr>
          <p:nvPr/>
        </p:nvSpPr>
        <p:spPr bwMode="auto">
          <a:xfrm>
            <a:off x="244475" y="1776413"/>
            <a:ext cx="8655050" cy="2124075"/>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Risk Consequence:</a:t>
            </a:r>
            <a:endParaRPr lang="en-US" sz="1800" i="1">
              <a:latin typeface="Times New Roman" pitchFamily="18" charset="0"/>
              <a:cs typeface="Times New Roman" pitchFamily="18" charset="0"/>
            </a:endParaRPr>
          </a:p>
          <a:p>
            <a:r>
              <a:rPr lang="en-US" sz="1800" i="1">
                <a:latin typeface="Times New Roman" pitchFamily="18" charset="0"/>
                <a:cs typeface="Times New Roman" pitchFamily="18" charset="0"/>
              </a:rPr>
              <a:t>	I	-	Catastrophic, Loss of Vehicle, Death of Crew</a:t>
            </a:r>
          </a:p>
          <a:p>
            <a:r>
              <a:rPr lang="en-US" sz="1800" i="1">
                <a:latin typeface="Times New Roman" pitchFamily="18" charset="0"/>
                <a:cs typeface="Times New Roman" pitchFamily="18" charset="0"/>
              </a:rPr>
              <a:t>	II	-	Severe, Significant Damage to Vehicle, Injury to Crew</a:t>
            </a:r>
          </a:p>
          <a:p>
            <a:r>
              <a:rPr lang="en-US" sz="1800" i="1">
                <a:latin typeface="Times New Roman" pitchFamily="18" charset="0"/>
                <a:cs typeface="Times New Roman" pitchFamily="18" charset="0"/>
              </a:rPr>
              <a:t>	III	-	Minor Damage to Vehicle, Potential for Minor Crew Injury</a:t>
            </a:r>
          </a:p>
          <a:p>
            <a:r>
              <a:rPr lang="en-US" sz="1800" i="1">
                <a:latin typeface="Times New Roman" pitchFamily="18" charset="0"/>
                <a:cs typeface="Times New Roman" pitchFamily="18" charset="0"/>
              </a:rPr>
              <a:t>			Loss of Mission Objectives</a:t>
            </a:r>
          </a:p>
          <a:p>
            <a:r>
              <a:rPr lang="en-US" sz="1800" i="1">
                <a:latin typeface="Times New Roman" pitchFamily="18" charset="0"/>
                <a:cs typeface="Times New Roman" pitchFamily="18" charset="0"/>
              </a:rPr>
              <a:t>	IV	-	Nuisance, Most Missions Objectives Accomplished</a:t>
            </a:r>
          </a:p>
          <a:p>
            <a:r>
              <a:rPr lang="en-US" sz="1800" i="1">
                <a:latin typeface="Times New Roman" pitchFamily="18" charset="0"/>
                <a:cs typeface="Times New Roman" pitchFamily="18" charset="0"/>
              </a:rPr>
              <a:t>	V	-	No Mission Impact</a:t>
            </a:r>
          </a:p>
        </p:txBody>
      </p:sp>
      <p:sp>
        <p:nvSpPr>
          <p:cNvPr id="56325" name="TextBox 4"/>
          <p:cNvSpPr txBox="1">
            <a:spLocks noChangeArrowheads="1"/>
          </p:cNvSpPr>
          <p:nvPr/>
        </p:nvSpPr>
        <p:spPr bwMode="auto">
          <a:xfrm>
            <a:off x="203200" y="3913188"/>
            <a:ext cx="5386388" cy="1846262"/>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Failure Probability:</a:t>
            </a:r>
            <a:endParaRPr lang="en-US" i="1">
              <a:latin typeface="Times New Roman" pitchFamily="18" charset="0"/>
              <a:cs typeface="Times New Roman" pitchFamily="18" charset="0"/>
            </a:endParaRPr>
          </a:p>
          <a:p>
            <a:r>
              <a:rPr lang="en-US" sz="1800" i="1">
                <a:latin typeface="Times New Roman" pitchFamily="18" charset="0"/>
                <a:cs typeface="Times New Roman" pitchFamily="18" charset="0"/>
              </a:rPr>
              <a:t>	A	-	Likely (1 -- 1/10 )</a:t>
            </a:r>
          </a:p>
          <a:p>
            <a:r>
              <a:rPr lang="en-US" sz="1800" i="1">
                <a:latin typeface="Times New Roman" pitchFamily="18" charset="0"/>
                <a:cs typeface="Times New Roman" pitchFamily="18" charset="0"/>
              </a:rPr>
              <a:t>	B	-	Probable (1/10 -- 10</a:t>
            </a:r>
            <a:r>
              <a:rPr lang="en-US" sz="1800" i="1" baseline="30000">
                <a:latin typeface="Times New Roman" pitchFamily="18" charset="0"/>
                <a:cs typeface="Times New Roman" pitchFamily="18" charset="0"/>
              </a:rPr>
              <a:t>-2</a:t>
            </a:r>
            <a:r>
              <a:rPr lang="en-US" sz="1800" i="1">
                <a:latin typeface="Times New Roman" pitchFamily="18" charset="0"/>
                <a:cs typeface="Times New Roman" pitchFamily="18" charset="0"/>
              </a:rPr>
              <a:t>)</a:t>
            </a:r>
          </a:p>
          <a:p>
            <a:r>
              <a:rPr lang="en-US" sz="1800" i="1">
                <a:latin typeface="Times New Roman" pitchFamily="18" charset="0"/>
                <a:cs typeface="Times New Roman" pitchFamily="18" charset="0"/>
              </a:rPr>
              <a:t>	C	-	Unlikely (10</a:t>
            </a:r>
            <a:r>
              <a:rPr lang="en-US" sz="1800" i="1" baseline="30000">
                <a:latin typeface="Times New Roman" pitchFamily="18" charset="0"/>
                <a:cs typeface="Times New Roman" pitchFamily="18" charset="0"/>
              </a:rPr>
              <a:t>-2  -- </a:t>
            </a:r>
            <a:r>
              <a:rPr lang="en-US" sz="1800" i="1">
                <a:latin typeface="Times New Roman" pitchFamily="18" charset="0"/>
                <a:cs typeface="Times New Roman" pitchFamily="18" charset="0"/>
              </a:rPr>
              <a:t>10</a:t>
            </a:r>
            <a:r>
              <a:rPr lang="en-US" sz="1800" i="1" baseline="30000">
                <a:latin typeface="Times New Roman" pitchFamily="18" charset="0"/>
                <a:cs typeface="Times New Roman" pitchFamily="18" charset="0"/>
              </a:rPr>
              <a:t>-3</a:t>
            </a:r>
            <a:r>
              <a:rPr lang="en-US" sz="1800" i="1">
                <a:latin typeface="Times New Roman" pitchFamily="18" charset="0"/>
                <a:cs typeface="Times New Roman" pitchFamily="18" charset="0"/>
              </a:rPr>
              <a:t>)</a:t>
            </a:r>
          </a:p>
          <a:p>
            <a:r>
              <a:rPr lang="en-US" sz="1800" i="1">
                <a:latin typeface="Times New Roman" pitchFamily="18" charset="0"/>
                <a:cs typeface="Times New Roman" pitchFamily="18" charset="0"/>
              </a:rPr>
              <a:t>	D	-	Very Unlikely (10</a:t>
            </a:r>
            <a:r>
              <a:rPr lang="en-US" sz="1800" i="1" baseline="30000">
                <a:latin typeface="Times New Roman" pitchFamily="18" charset="0"/>
                <a:cs typeface="Times New Roman" pitchFamily="18" charset="0"/>
              </a:rPr>
              <a:t>-3 --</a:t>
            </a:r>
            <a:r>
              <a:rPr lang="en-US" sz="1800" i="1">
                <a:latin typeface="Times New Roman" pitchFamily="18" charset="0"/>
                <a:cs typeface="Times New Roman" pitchFamily="18" charset="0"/>
              </a:rPr>
              <a:t>10</a:t>
            </a:r>
            <a:r>
              <a:rPr lang="en-US" sz="1800" i="1" baseline="30000">
                <a:latin typeface="Times New Roman" pitchFamily="18" charset="0"/>
                <a:cs typeface="Times New Roman" pitchFamily="18" charset="0"/>
              </a:rPr>
              <a:t>-5</a:t>
            </a:r>
            <a:r>
              <a:rPr lang="en-US" sz="1800" i="1">
                <a:latin typeface="Times New Roman" pitchFamily="18" charset="0"/>
                <a:cs typeface="Times New Roman" pitchFamily="18" charset="0"/>
              </a:rPr>
              <a:t>)</a:t>
            </a:r>
          </a:p>
          <a:p>
            <a:r>
              <a:rPr lang="en-US" sz="1800" i="1">
                <a:latin typeface="Times New Roman" pitchFamily="18" charset="0"/>
                <a:cs typeface="Times New Roman" pitchFamily="18" charset="0"/>
              </a:rPr>
              <a:t>	E	-	Remote &lt; 10</a:t>
            </a:r>
            <a:r>
              <a:rPr lang="en-US" sz="1800" i="1" baseline="30000">
                <a:latin typeface="Times New Roman" pitchFamily="18" charset="0"/>
                <a:cs typeface="Times New Roman" pitchFamily="18" charset="0"/>
              </a:rPr>
              <a:t>-5</a:t>
            </a:r>
            <a:endParaRPr lang="en-US" sz="1800" i="1">
              <a:latin typeface="Times New Roman" pitchFamily="18" charset="0"/>
              <a:cs typeface="Times New Roman" pitchFamily="18" charset="0"/>
            </a:endParaRPr>
          </a:p>
        </p:txBody>
      </p:sp>
      <p:sp>
        <p:nvSpPr>
          <p:cNvPr id="56326" name="TextBox 6"/>
          <p:cNvSpPr txBox="1">
            <a:spLocks noChangeArrowheads="1"/>
          </p:cNvSpPr>
          <p:nvPr/>
        </p:nvSpPr>
        <p:spPr bwMode="auto">
          <a:xfrm>
            <a:off x="228600" y="5715000"/>
            <a:ext cx="4551362" cy="522288"/>
          </a:xfrm>
          <a:prstGeom prst="rect">
            <a:avLst/>
          </a:prstGeom>
          <a:noFill/>
          <a:ln w="9525">
            <a:noFill/>
            <a:miter lim="800000"/>
            <a:headEnd/>
            <a:tailEnd/>
          </a:ln>
        </p:spPr>
        <p:txBody>
          <a:bodyPr>
            <a:spAutoFit/>
          </a:bodyPr>
          <a:lstStyle/>
          <a:p>
            <a:r>
              <a:rPr lang="en-US" sz="1400" b="1" i="1" dirty="0">
                <a:latin typeface="Times New Roman" pitchFamily="18" charset="0"/>
                <a:cs typeface="Times New Roman" pitchFamily="18" charset="0"/>
              </a:rPr>
              <a:t>Items in Yellow require NASA management </a:t>
            </a:r>
          </a:p>
          <a:p>
            <a:r>
              <a:rPr lang="en-US" sz="1400" b="1" i="1" dirty="0">
                <a:latin typeface="Times New Roman" pitchFamily="18" charset="0"/>
                <a:cs typeface="Times New Roman" pitchFamily="18" charset="0"/>
              </a:rPr>
              <a:t>Waiver, Shuttle flies with III,C &amp; management waiver</a:t>
            </a:r>
          </a:p>
        </p:txBody>
      </p:sp>
      <p:pic>
        <p:nvPicPr>
          <p:cNvPr id="56327" name="Picture 8" descr="filight_risk.JPG"/>
          <p:cNvPicPr>
            <a:picLocks noChangeAspect="1"/>
          </p:cNvPicPr>
          <p:nvPr/>
        </p:nvPicPr>
        <p:blipFill>
          <a:blip r:embed="rId2" cstate="print"/>
          <a:srcRect/>
          <a:stretch>
            <a:fillRect/>
          </a:stretch>
        </p:blipFill>
        <p:spPr bwMode="auto">
          <a:xfrm>
            <a:off x="5327650" y="3575050"/>
            <a:ext cx="3692525"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Risk Assessment</a:t>
            </a:r>
            <a:endParaRPr lang="en-US" dirty="0"/>
          </a:p>
        </p:txBody>
      </p:sp>
      <p:sp>
        <p:nvSpPr>
          <p:cNvPr id="4" name="Slide Number Placeholder 3"/>
          <p:cNvSpPr>
            <a:spLocks noGrp="1"/>
          </p:cNvSpPr>
          <p:nvPr>
            <p:ph type="sldNum" sz="quarter" idx="12"/>
          </p:nvPr>
        </p:nvSpPr>
        <p:spPr/>
        <p:txBody>
          <a:bodyPr/>
          <a:lstStyle/>
          <a:p>
            <a:pPr>
              <a:defRPr/>
            </a:pPr>
            <a:fld id="{EA01AEF5-41A6-42C5-8F0F-0505FD1BBC94}" type="slidenum">
              <a:rPr lang="en-US" smtClean="0"/>
              <a:pPr>
                <a:defRPr/>
              </a:pPr>
              <a:t>47</a:t>
            </a:fld>
            <a:endParaRPr lang="en-US"/>
          </a:p>
        </p:txBody>
      </p:sp>
      <p:graphicFrame>
        <p:nvGraphicFramePr>
          <p:cNvPr id="7" name="Table 6"/>
          <p:cNvGraphicFramePr>
            <a:graphicFrameLocks noGrp="1"/>
          </p:cNvGraphicFramePr>
          <p:nvPr/>
        </p:nvGraphicFramePr>
        <p:xfrm>
          <a:off x="228600" y="1295399"/>
          <a:ext cx="8229600" cy="4833753"/>
        </p:xfrm>
        <a:graphic>
          <a:graphicData uri="http://schemas.openxmlformats.org/drawingml/2006/table">
            <a:tbl>
              <a:tblPr/>
              <a:tblGrid>
                <a:gridCol w="908125"/>
                <a:gridCol w="1887967"/>
                <a:gridCol w="2609626"/>
                <a:gridCol w="2823882"/>
              </a:tblGrid>
              <a:tr h="457200">
                <a:tc>
                  <a:txBody>
                    <a:bodyPr/>
                    <a:lstStyle/>
                    <a:p>
                      <a:pPr indent="57150" algn="ctr"/>
                      <a:r>
                        <a:rPr lang="en-US" sz="1400" b="1" dirty="0">
                          <a:latin typeface="Times New Roman"/>
                        </a:rPr>
                        <a:t>Hazard Level</a:t>
                      </a:r>
                      <a:endParaRPr lang="en-US" sz="1400" dirty="0">
                        <a:latin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latin typeface="Times New Roman"/>
                        </a:rPr>
                        <a:t>Hazard</a:t>
                      </a:r>
                      <a:endParaRPr lang="en-US" sz="140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latin typeface="Times New Roman"/>
                        </a:rPr>
                        <a:t>Causes</a:t>
                      </a:r>
                      <a:endParaRPr lang="en-US" sz="1400" dirty="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a:latin typeface="Times New Roman"/>
                        </a:rPr>
                        <a:t>Preventative Measures</a:t>
                      </a:r>
                      <a:endParaRPr lang="en-US" sz="140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837">
                <a:tc>
                  <a:txBody>
                    <a:bodyPr/>
                    <a:lstStyle/>
                    <a:p>
                      <a:pPr algn="ctr"/>
                      <a:r>
                        <a:rPr lang="en-US" sz="1400" b="1">
                          <a:latin typeface="Times New Roman"/>
                        </a:rPr>
                        <a:t>16</a:t>
                      </a:r>
                      <a:endParaRPr lang="en-US" sz="140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US" sz="1400">
                          <a:latin typeface="Times New Roman"/>
                        </a:rPr>
                        <a:t>Engine Failure, causing an inability to keep vehicle in air</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Debris</a:t>
                      </a:r>
                    </a:p>
                    <a:p>
                      <a:r>
                        <a:rPr lang="en-US" sz="1400">
                          <a:latin typeface="Times New Roman"/>
                        </a:rPr>
                        <a:t>Weather</a:t>
                      </a:r>
                    </a:p>
                    <a:p>
                      <a:r>
                        <a:rPr lang="en-US" sz="1400">
                          <a:latin typeface="Times New Roman"/>
                        </a:rPr>
                        <a:t>Temperature</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Screen on jet intake, Check flying conditions, Pre-flight checklist</a:t>
                      </a:r>
                    </a:p>
                    <a:p>
                      <a:r>
                        <a:rPr lang="en-US" sz="1400">
                          <a:latin typeface="Times New Roman"/>
                        </a:rPr>
                        <a:t>Pre-flight and in-flight systems check</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236">
                <a:tc>
                  <a:txBody>
                    <a:bodyPr/>
                    <a:lstStyle/>
                    <a:p>
                      <a:pPr algn="ctr"/>
                      <a:r>
                        <a:rPr lang="en-US" sz="1400" b="1">
                          <a:latin typeface="Times New Roman"/>
                        </a:rPr>
                        <a:t>9</a:t>
                      </a:r>
                      <a:endParaRPr lang="en-US" sz="140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latin typeface="Times New Roman"/>
                        </a:rPr>
                        <a:t>Human Injury</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latin typeface="Times New Roman"/>
                        </a:rPr>
                        <a:t>Burns from Jet Engine Exhaust</a:t>
                      </a:r>
                    </a:p>
                    <a:p>
                      <a:r>
                        <a:rPr lang="en-US" sz="1400" dirty="0">
                          <a:latin typeface="Times New Roman"/>
                        </a:rPr>
                        <a:t>Blowing debris</a:t>
                      </a:r>
                    </a:p>
                    <a:p>
                      <a:r>
                        <a:rPr lang="en-US" sz="1400" dirty="0">
                          <a:latin typeface="Times New Roman"/>
                        </a:rPr>
                        <a:t>Low-Voltage Electrical shock</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Wear protective equipment, Designate “Keep out” zones, No power during maintenance, Follow manufacturer’s recommendations, Follow checklists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237">
                <a:tc>
                  <a:txBody>
                    <a:bodyPr/>
                    <a:lstStyle/>
                    <a:p>
                      <a:pPr algn="ctr"/>
                      <a:r>
                        <a:rPr lang="en-US" sz="1400" b="1">
                          <a:latin typeface="Times New Roman"/>
                        </a:rPr>
                        <a:t>8</a:t>
                      </a:r>
                      <a:endParaRPr lang="en-US" sz="140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latin typeface="Times New Roman"/>
                        </a:rPr>
                        <a:t>Electronics Failure, causing a loss of power to rotors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Communication loss</a:t>
                      </a:r>
                    </a:p>
                    <a:p>
                      <a:r>
                        <a:rPr lang="en-US" sz="1400">
                          <a:latin typeface="Times New Roman"/>
                        </a:rPr>
                        <a:t>Communication interference</a:t>
                      </a:r>
                    </a:p>
                    <a:p>
                      <a:r>
                        <a:rPr lang="en-US" sz="1400">
                          <a:latin typeface="Times New Roman"/>
                        </a:rPr>
                        <a:t>Electrical shorting</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Pre-flight and in-flight systems check</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495">
                <a:tc>
                  <a:txBody>
                    <a:bodyPr/>
                    <a:lstStyle/>
                    <a:p>
                      <a:pPr algn="ctr"/>
                      <a:r>
                        <a:rPr lang="en-US" sz="1400" b="1">
                          <a:latin typeface="Times New Roman"/>
                        </a:rPr>
                        <a:t>8</a:t>
                      </a:r>
                      <a:endParaRPr lang="en-US" sz="140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400" dirty="0">
                          <a:latin typeface="Times New Roman"/>
                        </a:rPr>
                        <a:t>Vibration Effects, causing the vehicle to become unstable or components to become loose</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Rotors rotating near Resonance</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Pre/Post assembly testing</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830">
                <a:tc>
                  <a:txBody>
                    <a:bodyPr/>
                    <a:lstStyle/>
                    <a:p>
                      <a:pPr algn="ctr"/>
                      <a:r>
                        <a:rPr lang="en-US" sz="1400" b="1">
                          <a:latin typeface="Times New Roman"/>
                        </a:rPr>
                        <a:t>4</a:t>
                      </a:r>
                      <a:endParaRPr lang="en-US" sz="1400">
                        <a:latin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US" sz="1400">
                          <a:latin typeface="Times New Roman"/>
                        </a:rPr>
                        <a:t>Fuel Leakage, forcing the time of the mission to be reduced</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latin typeface="Times New Roman"/>
                        </a:rPr>
                        <a:t>Bad seal on Fuel Tank, Improper filling of Fuel Tank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latin typeface="Times New Roman"/>
                        </a:rPr>
                        <a:t>Quality check, Pre-flight checklist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2743200" y="762000"/>
            <a:ext cx="3247556"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Example Hazard Tracking List</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534988" y="411163"/>
            <a:ext cx="7772400" cy="838200"/>
          </a:xfrm>
          <a:prstGeom prst="rect">
            <a:avLst/>
          </a:prstGeom>
          <a:noFill/>
          <a:ln w="9525">
            <a:noFill/>
            <a:miter lim="800000"/>
            <a:headEnd/>
            <a:tailEnd/>
          </a:ln>
        </p:spPr>
        <p:txBody>
          <a:bodyPr anchor="ctr"/>
          <a:lstStyle/>
          <a:p>
            <a:pPr algn="ctr" eaLnBrk="0" hangingPunct="0"/>
            <a:r>
              <a:rPr lang="en-US" sz="3600" b="1" dirty="0">
                <a:solidFill>
                  <a:schemeClr val="tx1">
                    <a:lumMod val="85000"/>
                    <a:lumOff val="15000"/>
                  </a:schemeClr>
                </a:solidFill>
              </a:rPr>
              <a:t>Test Checklist</a:t>
            </a:r>
          </a:p>
        </p:txBody>
      </p:sp>
      <p:sp>
        <p:nvSpPr>
          <p:cNvPr id="60419" name="Text Box 3"/>
          <p:cNvSpPr txBox="1">
            <a:spLocks noChangeArrowheads="1"/>
          </p:cNvSpPr>
          <p:nvPr/>
        </p:nvSpPr>
        <p:spPr bwMode="auto">
          <a:xfrm>
            <a:off x="1905000" y="1143000"/>
            <a:ext cx="6019800" cy="523220"/>
          </a:xfrm>
          <a:prstGeom prst="rect">
            <a:avLst/>
          </a:prstGeom>
          <a:noFill/>
          <a:ln w="9525">
            <a:noFill/>
            <a:miter lim="800000"/>
            <a:headEnd/>
            <a:tailEnd/>
          </a:ln>
        </p:spPr>
        <p:txBody>
          <a:bodyPr wrap="square">
            <a:spAutoFit/>
          </a:bodyPr>
          <a:lstStyle/>
          <a:p>
            <a:pPr>
              <a:spcBef>
                <a:spcPct val="50000"/>
              </a:spcBef>
            </a:pPr>
            <a:r>
              <a:rPr lang="en-US" sz="2800" b="1" u="sng" dirty="0">
                <a:latin typeface="Times New Roman" pitchFamily="18" charset="0"/>
                <a:cs typeface="Times New Roman" pitchFamily="18" charset="0"/>
              </a:rPr>
              <a:t>DAY OF TEST (typical)</a:t>
            </a:r>
            <a:endParaRPr lang="en-US" sz="2800" dirty="0">
              <a:latin typeface="Times New Roman" pitchFamily="18" charset="0"/>
              <a:cs typeface="Times New Roman" pitchFamily="18" charset="0"/>
            </a:endParaRPr>
          </a:p>
        </p:txBody>
      </p:sp>
      <p:sp>
        <p:nvSpPr>
          <p:cNvPr id="60420" name="Text Box 4"/>
          <p:cNvSpPr txBox="1">
            <a:spLocks noChangeArrowheads="1"/>
          </p:cNvSpPr>
          <p:nvPr/>
        </p:nvSpPr>
        <p:spPr bwMode="auto">
          <a:xfrm>
            <a:off x="1600200" y="1676400"/>
            <a:ext cx="6019800" cy="4401205"/>
          </a:xfrm>
          <a:prstGeom prst="rect">
            <a:avLst/>
          </a:prstGeom>
          <a:noFill/>
          <a:ln w="9525">
            <a:noFill/>
            <a:miter lim="800000"/>
            <a:headEnd/>
            <a:tailEnd/>
          </a:ln>
        </p:spPr>
        <p:txBody>
          <a:bodyPr wrap="square">
            <a:spAutoFit/>
          </a:bodyPr>
          <a:lstStyle/>
          <a:p>
            <a:pPr>
              <a:spcBef>
                <a:spcPct val="50000"/>
              </a:spcBef>
            </a:pPr>
            <a:r>
              <a:rPr lang="en-US" sz="2800" b="1" dirty="0">
                <a:latin typeface="Times New Roman" pitchFamily="18" charset="0"/>
                <a:cs typeface="Times New Roman" pitchFamily="18" charset="0"/>
              </a:rPr>
              <a:t>0400	</a:t>
            </a:r>
            <a:r>
              <a:rPr lang="en-US" sz="2800" b="1" dirty="0" err="1">
                <a:latin typeface="Times New Roman" pitchFamily="18" charset="0"/>
                <a:cs typeface="Times New Roman" pitchFamily="18" charset="0"/>
              </a:rPr>
              <a:t>Mx</a:t>
            </a:r>
            <a:r>
              <a:rPr lang="en-US" sz="2800" b="1" dirty="0">
                <a:latin typeface="Times New Roman" pitchFamily="18" charset="0"/>
                <a:cs typeface="Times New Roman" pitchFamily="18" charset="0"/>
              </a:rPr>
              <a:t> Prep</a:t>
            </a:r>
          </a:p>
          <a:p>
            <a:pPr>
              <a:spcBef>
                <a:spcPct val="50000"/>
              </a:spcBef>
            </a:pPr>
            <a:r>
              <a:rPr lang="en-US" sz="2800" b="1" dirty="0">
                <a:latin typeface="Times New Roman" pitchFamily="18" charset="0"/>
                <a:cs typeface="Times New Roman" pitchFamily="18" charset="0"/>
              </a:rPr>
              <a:t>0600	Crew Brief</a:t>
            </a:r>
          </a:p>
          <a:p>
            <a:pPr>
              <a:spcBef>
                <a:spcPct val="50000"/>
              </a:spcBef>
            </a:pPr>
            <a:r>
              <a:rPr lang="en-US" sz="2800" b="1" dirty="0">
                <a:latin typeface="Times New Roman" pitchFamily="18" charset="0"/>
                <a:cs typeface="Times New Roman" pitchFamily="18" charset="0"/>
              </a:rPr>
              <a:t>07:30	Aircraft “Crew Ready”</a:t>
            </a:r>
          </a:p>
          <a:p>
            <a:pPr>
              <a:spcBef>
                <a:spcPct val="50000"/>
              </a:spcBef>
            </a:pPr>
            <a:r>
              <a:rPr lang="en-US" sz="2800" b="1" dirty="0">
                <a:latin typeface="Times New Roman" pitchFamily="18" charset="0"/>
                <a:cs typeface="Times New Roman" pitchFamily="18" charset="0"/>
              </a:rPr>
              <a:t>07:45	Aircrew Step to Aircraft</a:t>
            </a:r>
          </a:p>
          <a:p>
            <a:pPr>
              <a:spcBef>
                <a:spcPct val="50000"/>
              </a:spcBef>
            </a:pPr>
            <a:r>
              <a:rPr lang="en-US" sz="2800" b="1" dirty="0">
                <a:latin typeface="Times New Roman" pitchFamily="18" charset="0"/>
                <a:cs typeface="Times New Roman" pitchFamily="18" charset="0"/>
              </a:rPr>
              <a:t>08:15	Engine Start</a:t>
            </a:r>
          </a:p>
          <a:p>
            <a:pPr>
              <a:spcBef>
                <a:spcPct val="50000"/>
              </a:spcBef>
            </a:pPr>
            <a:r>
              <a:rPr lang="en-US" sz="2800" b="1" dirty="0">
                <a:latin typeface="Times New Roman" pitchFamily="18" charset="0"/>
                <a:cs typeface="Times New Roman" pitchFamily="18" charset="0"/>
              </a:rPr>
              <a:t>08:45	Taxi</a:t>
            </a:r>
          </a:p>
          <a:p>
            <a:pPr>
              <a:spcBef>
                <a:spcPct val="50000"/>
              </a:spcBef>
            </a:pPr>
            <a:r>
              <a:rPr lang="en-US" sz="2800" b="1" dirty="0">
                <a:latin typeface="Times New Roman" pitchFamily="18" charset="0"/>
                <a:cs typeface="Times New Roman" pitchFamily="18" charset="0"/>
              </a:rPr>
              <a:t>09:00	Takeoff</a:t>
            </a:r>
            <a:endParaRPr lang="en-US" sz="2800" dirty="0">
              <a:latin typeface="Times New Roman" pitchFamily="18" charset="0"/>
              <a:cs typeface="Times New Roman" pitchFamily="18"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54050" y="261938"/>
            <a:ext cx="7772400" cy="838200"/>
          </a:xfrm>
          <a:prstGeom prst="rect">
            <a:avLst/>
          </a:prstGeom>
          <a:noFill/>
          <a:ln w="9525">
            <a:noFill/>
            <a:miter lim="800000"/>
            <a:headEnd/>
            <a:tailEnd/>
          </a:ln>
        </p:spPr>
        <p:txBody>
          <a:bodyPr anchor="ctr"/>
          <a:lstStyle/>
          <a:p>
            <a:pPr algn="ctr" eaLnBrk="0" hangingPunct="0"/>
            <a:r>
              <a:rPr lang="en-US" sz="3600" b="1">
                <a:solidFill>
                  <a:schemeClr val="bg1"/>
                </a:solidFill>
              </a:rPr>
              <a:t>Test Checklist (2)</a:t>
            </a:r>
          </a:p>
        </p:txBody>
      </p:sp>
      <p:sp>
        <p:nvSpPr>
          <p:cNvPr id="61443" name="Text Box 3"/>
          <p:cNvSpPr txBox="1">
            <a:spLocks noChangeArrowheads="1"/>
          </p:cNvSpPr>
          <p:nvPr/>
        </p:nvSpPr>
        <p:spPr bwMode="auto">
          <a:xfrm>
            <a:off x="457200" y="914400"/>
            <a:ext cx="7772400" cy="5509200"/>
          </a:xfrm>
          <a:prstGeom prst="rect">
            <a:avLst/>
          </a:prstGeom>
          <a:noFill/>
          <a:ln w="9525">
            <a:noFill/>
            <a:miter lim="800000"/>
            <a:headEnd/>
            <a:tailEnd/>
          </a:ln>
        </p:spPr>
        <p:txBody>
          <a:bodyPr wrap="square">
            <a:spAutoFit/>
          </a:bodyPr>
          <a:lstStyle/>
          <a:p>
            <a:pPr>
              <a:spcBef>
                <a:spcPct val="50000"/>
              </a:spcBef>
              <a:buFontTx/>
              <a:buChar char="•"/>
            </a:pPr>
            <a:r>
              <a:rPr lang="en-US" sz="3200" dirty="0">
                <a:solidFill>
                  <a:schemeClr val="tx1">
                    <a:lumMod val="85000"/>
                    <a:lumOff val="15000"/>
                  </a:schemeClr>
                </a:solidFill>
                <a:latin typeface="Times New Roman" pitchFamily="18" charset="0"/>
                <a:cs typeface="Times New Roman" pitchFamily="18" charset="0"/>
              </a:rPr>
              <a:t>GO-NO-GO ITEMS</a:t>
            </a:r>
          </a:p>
          <a:p>
            <a:pPr>
              <a:spcBef>
                <a:spcPct val="50000"/>
              </a:spcBef>
              <a:buFontTx/>
              <a:buChar char="•"/>
            </a:pPr>
            <a:r>
              <a:rPr lang="en-US" sz="3200" dirty="0">
                <a:solidFill>
                  <a:schemeClr val="tx1">
                    <a:lumMod val="85000"/>
                    <a:lumOff val="15000"/>
                  </a:schemeClr>
                </a:solidFill>
                <a:latin typeface="Times New Roman" pitchFamily="18" charset="0"/>
                <a:cs typeface="Times New Roman" pitchFamily="18" charset="0"/>
              </a:rPr>
              <a:t>WEATHER</a:t>
            </a:r>
          </a:p>
          <a:p>
            <a:pPr>
              <a:spcBef>
                <a:spcPct val="50000"/>
              </a:spcBef>
              <a:buFontTx/>
              <a:buChar char="•"/>
            </a:pPr>
            <a:r>
              <a:rPr lang="en-US" sz="3200" dirty="0">
                <a:solidFill>
                  <a:schemeClr val="tx1">
                    <a:lumMod val="85000"/>
                    <a:lumOff val="15000"/>
                  </a:schemeClr>
                </a:solidFill>
                <a:latin typeface="Times New Roman" pitchFamily="18" charset="0"/>
                <a:cs typeface="Times New Roman" pitchFamily="18" charset="0"/>
              </a:rPr>
              <a:t>Equipment STATUS</a:t>
            </a:r>
          </a:p>
          <a:p>
            <a:pPr>
              <a:spcBef>
                <a:spcPct val="50000"/>
              </a:spcBef>
              <a:buFontTx/>
              <a:buChar char="•"/>
            </a:pPr>
            <a:r>
              <a:rPr lang="en-US" sz="3200" dirty="0">
                <a:solidFill>
                  <a:schemeClr val="tx1">
                    <a:lumMod val="85000"/>
                    <a:lumOff val="15000"/>
                  </a:schemeClr>
                </a:solidFill>
                <a:latin typeface="Times New Roman" pitchFamily="18" charset="0"/>
                <a:cs typeface="Times New Roman" pitchFamily="18" charset="0"/>
              </a:rPr>
              <a:t>Contingency Options</a:t>
            </a:r>
          </a:p>
          <a:p>
            <a:pPr>
              <a:spcBef>
                <a:spcPct val="50000"/>
              </a:spcBef>
              <a:buFontTx/>
              <a:buChar char="•"/>
            </a:pPr>
            <a:r>
              <a:rPr lang="en-US" sz="3200" dirty="0">
                <a:solidFill>
                  <a:schemeClr val="tx1">
                    <a:lumMod val="85000"/>
                    <a:lumOff val="15000"/>
                  </a:schemeClr>
                </a:solidFill>
                <a:latin typeface="Times New Roman" pitchFamily="18" charset="0"/>
                <a:cs typeface="Times New Roman" pitchFamily="18" charset="0"/>
              </a:rPr>
              <a:t>LIMFACS (bandwidth, </a:t>
            </a:r>
            <a:r>
              <a:rPr lang="en-US" sz="3200" dirty="0" smtClean="0">
                <a:solidFill>
                  <a:schemeClr val="tx1">
                    <a:lumMod val="85000"/>
                    <a:lumOff val="15000"/>
                  </a:schemeClr>
                </a:solidFill>
                <a:latin typeface="Times New Roman" pitchFamily="18" charset="0"/>
                <a:cs typeface="Times New Roman" pitchFamily="18" charset="0"/>
              </a:rPr>
              <a:t>test site availability</a:t>
            </a:r>
            <a:r>
              <a:rPr lang="en-US" sz="3200" dirty="0">
                <a:solidFill>
                  <a:schemeClr val="tx1">
                    <a:lumMod val="85000"/>
                    <a:lumOff val="15000"/>
                  </a:schemeClr>
                </a:solidFill>
                <a:latin typeface="Times New Roman" pitchFamily="18" charset="0"/>
                <a:cs typeface="Times New Roman" pitchFamily="18" charset="0"/>
              </a:rPr>
              <a:t>, range availability)</a:t>
            </a:r>
          </a:p>
          <a:p>
            <a:pPr>
              <a:spcBef>
                <a:spcPct val="50000"/>
              </a:spcBef>
              <a:buFontTx/>
              <a:buChar char="•"/>
            </a:pPr>
            <a:r>
              <a:rPr lang="en-US" sz="3200" dirty="0">
                <a:solidFill>
                  <a:schemeClr val="tx1">
                    <a:lumMod val="85000"/>
                    <a:lumOff val="15000"/>
                  </a:schemeClr>
                </a:solidFill>
                <a:latin typeface="Times New Roman" pitchFamily="18" charset="0"/>
                <a:cs typeface="Times New Roman" pitchFamily="18" charset="0"/>
              </a:rPr>
              <a:t>CONTROL ROOM POSITIONS</a:t>
            </a:r>
          </a:p>
          <a:p>
            <a:pPr>
              <a:spcBef>
                <a:spcPct val="50000"/>
              </a:spcBef>
              <a:buFontTx/>
              <a:buChar char="•"/>
            </a:pPr>
            <a:r>
              <a:rPr lang="en-US" sz="3200" dirty="0">
                <a:solidFill>
                  <a:schemeClr val="tx1">
                    <a:lumMod val="85000"/>
                    <a:lumOff val="15000"/>
                  </a:schemeClr>
                </a:solidFill>
                <a:latin typeface="Times New Roman" pitchFamily="18" charset="0"/>
                <a:cs typeface="Times New Roman" pitchFamily="18" charset="0"/>
              </a:rPr>
              <a:t>COMM SETUP</a:t>
            </a:r>
          </a:p>
        </p:txBody>
      </p:sp>
      <p:sp>
        <p:nvSpPr>
          <p:cNvPr id="61444" name="Text Box 4"/>
          <p:cNvSpPr txBox="1">
            <a:spLocks noChangeArrowheads="1"/>
          </p:cNvSpPr>
          <p:nvPr/>
        </p:nvSpPr>
        <p:spPr bwMode="auto">
          <a:xfrm>
            <a:off x="2743200" y="457200"/>
            <a:ext cx="5372100" cy="457200"/>
          </a:xfrm>
          <a:prstGeom prst="rect">
            <a:avLst/>
          </a:prstGeom>
          <a:noFill/>
          <a:ln w="9525">
            <a:noFill/>
            <a:miter lim="800000"/>
            <a:headEnd/>
            <a:tailEnd/>
          </a:ln>
        </p:spPr>
        <p:txBody>
          <a:bodyPr>
            <a:spAutoFit/>
          </a:bodyPr>
          <a:lstStyle/>
          <a:p>
            <a:pPr>
              <a:spcBef>
                <a:spcPct val="50000"/>
              </a:spcBef>
            </a:pPr>
            <a:r>
              <a:rPr lang="en-US" b="1" u="sng" dirty="0">
                <a:cs typeface="Times New Roman" pitchFamily="18" charset="0"/>
              </a:rPr>
              <a:t>THINGS TO THINK ABOUT</a:t>
            </a:r>
            <a:endParaRPr lang="en-US" dirty="0">
              <a:cs typeface="Times New Roman"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79400" y="1793875"/>
            <a:ext cx="8286750" cy="4048125"/>
          </a:xfrm>
          <a:prstGeom prst="rect">
            <a:avLst/>
          </a:prstGeom>
          <a:noFill/>
          <a:ln w="9525">
            <a:noFill/>
            <a:miter lim="800000"/>
            <a:headEnd/>
            <a:tailEnd/>
          </a:ln>
        </p:spPr>
      </p:pic>
      <p:sp>
        <p:nvSpPr>
          <p:cNvPr id="11267"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Work Breakdown Structure </a:t>
            </a:r>
            <a:r>
              <a:rPr lang="en-US" sz="1600" dirty="0" smtClean="0">
                <a:solidFill>
                  <a:schemeClr val="tx1">
                    <a:lumMod val="85000"/>
                    <a:lumOff val="15000"/>
                  </a:schemeClr>
                </a:solidFill>
                <a:latin typeface="Times New Roman" pitchFamily="18" charset="0"/>
                <a:cs typeface="Times New Roman" pitchFamily="18" charset="0"/>
              </a:rPr>
              <a:t>(2)</a:t>
            </a:r>
          </a:p>
        </p:txBody>
      </p:sp>
      <p:sp>
        <p:nvSpPr>
          <p:cNvPr id="11268"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00F1F030-CC77-42AD-A2D0-A19697AAAB25}" type="slidenum">
              <a:rPr lang="en-US" smtClean="0">
                <a:latin typeface="Times New Roman" pitchFamily="18" charset="0"/>
              </a:rPr>
              <a:pPr/>
              <a:t>5</a:t>
            </a:fld>
            <a:endParaRPr lang="en-US" smtClean="0">
              <a:latin typeface="Times New Roman" pitchFamily="18" charset="0"/>
            </a:endParaRPr>
          </a:p>
        </p:txBody>
      </p:sp>
      <p:sp>
        <p:nvSpPr>
          <p:cNvPr id="28679" name="TextBox 8"/>
          <p:cNvSpPr txBox="1">
            <a:spLocks noChangeArrowheads="1"/>
          </p:cNvSpPr>
          <p:nvPr/>
        </p:nvSpPr>
        <p:spPr bwMode="auto">
          <a:xfrm>
            <a:off x="2228850" y="1785938"/>
            <a:ext cx="3382963" cy="400050"/>
          </a:xfrm>
          <a:prstGeom prst="rect">
            <a:avLst/>
          </a:prstGeom>
          <a:solidFill>
            <a:schemeClr val="bg1"/>
          </a:solidFill>
          <a:ln w="9525">
            <a:solidFill>
              <a:schemeClr val="tx1">
                <a:lumMod val="85000"/>
                <a:lumOff val="15000"/>
              </a:schemeClr>
            </a:solidFill>
            <a:miter lim="800000"/>
            <a:headEnd/>
            <a:tailEnd/>
          </a:ln>
        </p:spPr>
        <p:txBody>
          <a:bodyPr>
            <a:spAutoFit/>
          </a:bodyPr>
          <a:lstStyle/>
          <a:p>
            <a:pPr>
              <a:defRPr/>
            </a:pPr>
            <a:r>
              <a:rPr lang="en-US" sz="2000" b="1" dirty="0">
                <a:latin typeface="Times New Roman" pitchFamily="18" charset="0"/>
                <a:cs typeface="Times New Roman" pitchFamily="18" charset="0"/>
              </a:rPr>
              <a:t>-- An Alternative Viewpoint</a:t>
            </a:r>
          </a:p>
        </p:txBody>
      </p:sp>
      <p:sp>
        <p:nvSpPr>
          <p:cNvPr id="9" name="Rectangle 8"/>
          <p:cNvSpPr/>
          <p:nvPr/>
        </p:nvSpPr>
        <p:spPr>
          <a:xfrm>
            <a:off x="1050925" y="5418138"/>
            <a:ext cx="6972300" cy="1200150"/>
          </a:xfrm>
          <a:prstGeom prst="rect">
            <a:avLst/>
          </a:prstGeom>
          <a:solidFill>
            <a:schemeClr val="bg1"/>
          </a:solidFill>
          <a:ln>
            <a:solidFill>
              <a:schemeClr val="tx1">
                <a:lumMod val="85000"/>
                <a:lumOff val="15000"/>
              </a:schemeClr>
            </a:solidFill>
          </a:ln>
        </p:spPr>
        <p:txBody>
          <a:bodyPr>
            <a:spAutoFit/>
          </a:bodyPr>
          <a:lstStyle/>
          <a:p>
            <a:pPr>
              <a:defRPr/>
            </a:pPr>
            <a:r>
              <a:rPr lang="en-US" sz="1800" b="1" dirty="0">
                <a:latin typeface="Times New Roman" pitchFamily="18" charset="0"/>
                <a:cs typeface="Times New Roman" pitchFamily="18" charset="0"/>
              </a:rPr>
              <a:t>The first three WBS Levels are organized as:</a:t>
            </a:r>
          </a:p>
          <a:p>
            <a:pPr>
              <a:defRPr/>
            </a:pPr>
            <a:r>
              <a:rPr lang="en-US" sz="1800" b="1" dirty="0">
                <a:latin typeface="Times New Roman" pitchFamily="18" charset="0"/>
                <a:cs typeface="Times New Roman" pitchFamily="18" charset="0"/>
              </a:rPr>
              <a:t>Level 1 – Overall System</a:t>
            </a:r>
          </a:p>
          <a:p>
            <a:pPr>
              <a:defRPr/>
            </a:pPr>
            <a:r>
              <a:rPr lang="en-US" sz="1800" b="1" dirty="0">
                <a:latin typeface="Times New Roman" pitchFamily="18" charset="0"/>
                <a:cs typeface="Times New Roman" pitchFamily="18" charset="0"/>
              </a:rPr>
              <a:t>Level 2 – Major Element (Segment)</a:t>
            </a:r>
          </a:p>
          <a:p>
            <a:pPr>
              <a:defRPr/>
            </a:pPr>
            <a:r>
              <a:rPr lang="en-US" sz="1800" b="1" dirty="0">
                <a:latin typeface="Times New Roman" pitchFamily="18" charset="0"/>
                <a:cs typeface="Times New Roman" pitchFamily="18" charset="0"/>
              </a:rPr>
              <a:t>Level 3 – Subordinate Components (Prime Items)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Rapid Prototyping</a:t>
            </a:r>
          </a:p>
        </p:txBody>
      </p:sp>
      <p:sp>
        <p:nvSpPr>
          <p:cNvPr id="62467"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C9EEB3CB-58B2-48D2-922F-6875995145BF}" type="slidenum">
              <a:rPr lang="en-US" smtClean="0">
                <a:latin typeface="Times New Roman" pitchFamily="18" charset="0"/>
              </a:rPr>
              <a:pPr/>
              <a:t>50</a:t>
            </a:fld>
            <a:endParaRPr lang="en-US" smtClean="0">
              <a:latin typeface="Times New Roman" pitchFamily="18" charset="0"/>
            </a:endParaRPr>
          </a:p>
        </p:txBody>
      </p:sp>
      <p:sp>
        <p:nvSpPr>
          <p:cNvPr id="62468" name="Rectangle 4"/>
          <p:cNvSpPr>
            <a:spLocks noChangeArrowheads="1"/>
          </p:cNvSpPr>
          <p:nvPr/>
        </p:nvSpPr>
        <p:spPr bwMode="auto">
          <a:xfrm>
            <a:off x="615950" y="1822450"/>
            <a:ext cx="7732713" cy="230822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Rapid prototyping (RP) can be defined as a group of techniques used to quickly fabricate a scale model of a part or assembly using three-dimensional computer aided design (CAD) data.</a:t>
            </a:r>
          </a:p>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
        <p:nvSpPr>
          <p:cNvPr id="62469" name="Rectangle 5"/>
          <p:cNvSpPr>
            <a:spLocks noChangeArrowheads="1"/>
          </p:cNvSpPr>
          <p:nvPr/>
        </p:nvSpPr>
        <p:spPr bwMode="auto">
          <a:xfrm>
            <a:off x="636588" y="3438525"/>
            <a:ext cx="7712075" cy="26781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RP has obvious use as a vehicle for visualization. In addition, RP models can be used for testing, such as when an airfoil shape is put into a wind tunnel. RP models can be used to create male models for tooling, such as silicone rubber molds and investment casts. In some cases, the RP part can be the final part, but typically the RP material is not strong or accurate enough.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Rapid Prototyping </a:t>
            </a:r>
            <a:r>
              <a:rPr lang="en-US" sz="1600" dirty="0" smtClean="0">
                <a:solidFill>
                  <a:schemeClr val="tx1">
                    <a:lumMod val="85000"/>
                    <a:lumOff val="15000"/>
                  </a:schemeClr>
                </a:solidFill>
                <a:latin typeface="Times New Roman" pitchFamily="18" charset="0"/>
                <a:cs typeface="Times New Roman" pitchFamily="18" charset="0"/>
              </a:rPr>
              <a:t>(2)</a:t>
            </a:r>
          </a:p>
        </p:txBody>
      </p:sp>
      <p:sp>
        <p:nvSpPr>
          <p:cNvPr id="6349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11A1E593-4806-46D8-8FD6-5C9A10A522A1}" type="slidenum">
              <a:rPr lang="en-US" smtClean="0">
                <a:latin typeface="Times New Roman" pitchFamily="18" charset="0"/>
              </a:rPr>
              <a:pPr/>
              <a:t>51</a:t>
            </a:fld>
            <a:endParaRPr lang="en-US" smtClean="0">
              <a:latin typeface="Times New Roman" pitchFamily="18" charset="0"/>
            </a:endParaRPr>
          </a:p>
        </p:txBody>
      </p:sp>
      <p:sp>
        <p:nvSpPr>
          <p:cNvPr id="63492" name="Rectangle 6"/>
          <p:cNvSpPr>
            <a:spLocks noChangeArrowheads="1"/>
          </p:cNvSpPr>
          <p:nvPr/>
        </p:nvSpPr>
        <p:spPr bwMode="auto">
          <a:xfrm>
            <a:off x="893763" y="2033588"/>
            <a:ext cx="6500812" cy="3970337"/>
          </a:xfrm>
          <a:prstGeom prst="rect">
            <a:avLst/>
          </a:prstGeom>
          <a:noFill/>
          <a:ln w="9525">
            <a:noFill/>
            <a:miter lim="800000"/>
            <a:headEnd/>
            <a:tailEnd/>
          </a:ln>
        </p:spPr>
        <p:txBody>
          <a:bodyPr>
            <a:spAutoFit/>
          </a:bodyPr>
          <a:lstStyle/>
          <a:p>
            <a:r>
              <a:rPr lang="en-US" sz="1800">
                <a:latin typeface="Times New Roman" pitchFamily="18" charset="0"/>
                <a:cs typeface="Times New Roman" pitchFamily="18" charset="0"/>
              </a:rPr>
              <a:t>The reasons of Rapid Prototyping are </a:t>
            </a:r>
          </a:p>
          <a:p>
            <a:endParaRPr lang="en-US" sz="1800">
              <a:latin typeface="Times New Roman" pitchFamily="18" charset="0"/>
              <a:cs typeface="Times New Roman" pitchFamily="18" charset="0"/>
            </a:endParaRPr>
          </a:p>
          <a:p>
            <a:r>
              <a:rPr lang="en-US" sz="1800" i="1">
                <a:latin typeface="Times New Roman" pitchFamily="18" charset="0"/>
                <a:cs typeface="Times New Roman" pitchFamily="18" charset="0"/>
              </a:rPr>
              <a:t>	To increase effective communication. </a:t>
            </a:r>
          </a:p>
          <a:p>
            <a:r>
              <a:rPr lang="en-US" sz="1800" i="1">
                <a:latin typeface="Times New Roman" pitchFamily="18" charset="0"/>
                <a:cs typeface="Times New Roman" pitchFamily="18" charset="0"/>
              </a:rPr>
              <a:t>	To decrease development time. </a:t>
            </a:r>
          </a:p>
          <a:p>
            <a:r>
              <a:rPr lang="en-US" sz="1800" i="1">
                <a:latin typeface="Times New Roman" pitchFamily="18" charset="0"/>
                <a:cs typeface="Times New Roman" pitchFamily="18" charset="0"/>
              </a:rPr>
              <a:t>	To decrease costly mistakes. </a:t>
            </a:r>
          </a:p>
          <a:p>
            <a:r>
              <a:rPr lang="en-US" sz="1800" i="1">
                <a:latin typeface="Times New Roman" pitchFamily="18" charset="0"/>
                <a:cs typeface="Times New Roman" pitchFamily="18" charset="0"/>
              </a:rPr>
              <a:t>	To minimize sustaining engineering changes. </a:t>
            </a:r>
          </a:p>
          <a:p>
            <a:r>
              <a:rPr lang="en-US" sz="1800" i="1">
                <a:latin typeface="Times New Roman" pitchFamily="18" charset="0"/>
                <a:cs typeface="Times New Roman" pitchFamily="18" charset="0"/>
              </a:rPr>
              <a:t>	To extend product lifetime by adding necessary features 	and eliminating redundant features early in the design. </a:t>
            </a:r>
          </a:p>
          <a:p>
            <a:endParaRPr lang="en-US" sz="1800">
              <a:latin typeface="Times New Roman" pitchFamily="18" charset="0"/>
              <a:cs typeface="Times New Roman" pitchFamily="18" charset="0"/>
            </a:endParaRPr>
          </a:p>
          <a:p>
            <a:r>
              <a:rPr lang="en-US" sz="1800">
                <a:latin typeface="Times New Roman" pitchFamily="18" charset="0"/>
                <a:cs typeface="Times New Roman" pitchFamily="18" charset="0"/>
              </a:rPr>
              <a:t>Rapid Prototyping decreases development time by allowing corrections to a product to be made early in the process. By giving engineering, manufacturing, marketing, and purchasing a look at the product early in the design process, mistakes can be corrected and changes can be made while they are still inexpensive.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Eight Rules for Prototyping</a:t>
            </a:r>
          </a:p>
        </p:txBody>
      </p:sp>
      <p:sp>
        <p:nvSpPr>
          <p:cNvPr id="6451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56BBAAEE-63D5-44F5-A545-ECA3BAF10E36}" type="slidenum">
              <a:rPr lang="en-US" smtClean="0">
                <a:latin typeface="Times New Roman" pitchFamily="18" charset="0"/>
              </a:rPr>
              <a:pPr/>
              <a:t>52</a:t>
            </a:fld>
            <a:endParaRPr lang="en-US" smtClean="0">
              <a:latin typeface="Times New Roman" pitchFamily="18" charset="0"/>
            </a:endParaRPr>
          </a:p>
        </p:txBody>
      </p:sp>
      <p:sp>
        <p:nvSpPr>
          <p:cNvPr id="64516" name="TextBox 4"/>
          <p:cNvSpPr txBox="1">
            <a:spLocks noChangeArrowheads="1"/>
          </p:cNvSpPr>
          <p:nvPr/>
        </p:nvSpPr>
        <p:spPr bwMode="auto">
          <a:xfrm>
            <a:off x="212725" y="1919288"/>
            <a:ext cx="61290200" cy="4402137"/>
          </a:xfrm>
          <a:prstGeom prst="rect">
            <a:avLst/>
          </a:prstGeom>
          <a:noFill/>
          <a:ln w="9525">
            <a:noFill/>
            <a:miter lim="800000"/>
            <a:headEnd/>
            <a:tailEnd/>
          </a:ln>
        </p:spPr>
        <p:txBody>
          <a:bodyPr>
            <a:spAutoFit/>
          </a:bodyPr>
          <a:lstStyle/>
          <a:p>
            <a:r>
              <a:rPr lang="en-US" sz="2000" b="1" i="1">
                <a:latin typeface="Times New Roman" pitchFamily="18" charset="0"/>
                <a:cs typeface="Times New Roman" pitchFamily="18" charset="0"/>
              </a:rPr>
              <a:t>1 Recognize That Ideas Are Cheap </a:t>
            </a:r>
            <a:r>
              <a:rPr lang="en-US" sz="2000">
                <a:latin typeface="Times New Roman" pitchFamily="18" charset="0"/>
                <a:cs typeface="Times New Roman" pitchFamily="18" charset="0"/>
              </a:rPr>
              <a:t>– Given the connected, Internet-savvy world in </a:t>
            </a:r>
          </a:p>
          <a:p>
            <a:r>
              <a:rPr lang="en-US" sz="2000">
                <a:latin typeface="Times New Roman" pitchFamily="18" charset="0"/>
                <a:cs typeface="Times New Roman" pitchFamily="18" charset="0"/>
              </a:rPr>
              <a:t>which we live, ideas have become cheap and they will probably become cheaper </a:t>
            </a:r>
          </a:p>
          <a:p>
            <a:r>
              <a:rPr lang="en-US" sz="2000">
                <a:latin typeface="Times New Roman" pitchFamily="18" charset="0"/>
                <a:cs typeface="Times New Roman" pitchFamily="18" charset="0"/>
              </a:rPr>
              <a:t>with time. The expense lies in testing and verifying what has economic value. </a:t>
            </a:r>
          </a:p>
          <a:p>
            <a:r>
              <a:rPr lang="en-US" sz="2000">
                <a:latin typeface="Times New Roman" pitchFamily="18" charset="0"/>
                <a:cs typeface="Times New Roman" pitchFamily="18" charset="0"/>
              </a:rPr>
              <a:t>A great prototype is often the best way to start a dialogue with potential customers </a:t>
            </a:r>
          </a:p>
          <a:p>
            <a:r>
              <a:rPr lang="en-US" sz="2000">
                <a:latin typeface="Times New Roman" pitchFamily="18" charset="0"/>
                <a:cs typeface="Times New Roman" pitchFamily="18" charset="0"/>
              </a:rPr>
              <a:t>and test your idea’s value.</a:t>
            </a:r>
          </a:p>
          <a:p>
            <a:endParaRPr lang="en-US" sz="2000">
              <a:latin typeface="Times New Roman" pitchFamily="18" charset="0"/>
              <a:cs typeface="Times New Roman" pitchFamily="18" charset="0"/>
            </a:endParaRPr>
          </a:p>
          <a:p>
            <a:r>
              <a:rPr lang="en-US" sz="2000" b="1" i="1">
                <a:latin typeface="Times New Roman" pitchFamily="18" charset="0"/>
                <a:cs typeface="Times New Roman" pitchFamily="18" charset="0"/>
              </a:rPr>
              <a:t>2 Start with a Paper Design </a:t>
            </a:r>
            <a:r>
              <a:rPr lang="en-US" sz="2000">
                <a:latin typeface="Times New Roman" pitchFamily="18" charset="0"/>
                <a:cs typeface="Times New Roman" pitchFamily="18" charset="0"/>
              </a:rPr>
              <a:t>– You may be eager to start coding or designing the </a:t>
            </a:r>
          </a:p>
          <a:p>
            <a:r>
              <a:rPr lang="en-US" sz="2000">
                <a:latin typeface="Times New Roman" pitchFamily="18" charset="0"/>
                <a:cs typeface="Times New Roman" pitchFamily="18" charset="0"/>
              </a:rPr>
              <a:t>electronics too quickly. Fight the urge. Writing code without real consideration for </a:t>
            </a:r>
          </a:p>
          <a:p>
            <a:r>
              <a:rPr lang="en-US" sz="2000">
                <a:latin typeface="Times New Roman" pitchFamily="18" charset="0"/>
                <a:cs typeface="Times New Roman" pitchFamily="18" charset="0"/>
              </a:rPr>
              <a:t>several design factors leads to heartache and a lot of rework. Start with a simple paper </a:t>
            </a:r>
          </a:p>
          <a:p>
            <a:r>
              <a:rPr lang="en-US" sz="2000">
                <a:latin typeface="Times New Roman" pitchFamily="18" charset="0"/>
                <a:cs typeface="Times New Roman" pitchFamily="18" charset="0"/>
              </a:rPr>
              <a:t>design. For a user interface or Web software prototype, a paper design is </a:t>
            </a:r>
          </a:p>
          <a:p>
            <a:r>
              <a:rPr lang="en-US" sz="2000">
                <a:latin typeface="Times New Roman" pitchFamily="18" charset="0"/>
                <a:cs typeface="Times New Roman" pitchFamily="18" charset="0"/>
              </a:rPr>
              <a:t>efficient and effective for quickly working through the functionality. </a:t>
            </a:r>
          </a:p>
          <a:p>
            <a:r>
              <a:rPr lang="en-US" sz="2000">
                <a:latin typeface="Times New Roman" pitchFamily="18" charset="0"/>
                <a:cs typeface="Times New Roman" pitchFamily="18" charset="0"/>
              </a:rPr>
              <a:t>You can get peers and, hopefully, customers to give feedback on where images, </a:t>
            </a:r>
          </a:p>
          <a:p>
            <a:r>
              <a:rPr lang="en-US" sz="2000">
                <a:latin typeface="Times New Roman" pitchFamily="18" charset="0"/>
                <a:cs typeface="Times New Roman" pitchFamily="18" charset="0"/>
              </a:rPr>
              <a:t>text, buttons, graphs, menus, or pull-down selections are located. Paper designs </a:t>
            </a:r>
          </a:p>
          <a:p>
            <a:r>
              <a:rPr lang="en-US" sz="2000">
                <a:latin typeface="Times New Roman" pitchFamily="18" charset="0"/>
                <a:cs typeface="Times New Roman" pitchFamily="18" charset="0"/>
              </a:rPr>
              <a:t>are inexpensive and more valuable than words.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Eight Rules for Prototyping </a:t>
            </a:r>
            <a:r>
              <a:rPr lang="en-US" sz="1600" dirty="0" smtClean="0">
                <a:solidFill>
                  <a:schemeClr val="tx1">
                    <a:lumMod val="85000"/>
                    <a:lumOff val="15000"/>
                  </a:schemeClr>
                </a:solidFill>
                <a:latin typeface="Times New Roman" pitchFamily="18" charset="0"/>
                <a:cs typeface="Times New Roman" pitchFamily="18" charset="0"/>
              </a:rPr>
              <a:t>(2)</a:t>
            </a:r>
          </a:p>
        </p:txBody>
      </p:sp>
      <p:sp>
        <p:nvSpPr>
          <p:cNvPr id="65539"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452E722D-6ED6-4DB5-9D16-8E94401FC899}" type="slidenum">
              <a:rPr lang="en-US" smtClean="0">
                <a:latin typeface="Times New Roman" pitchFamily="18" charset="0"/>
              </a:rPr>
              <a:pPr/>
              <a:t>53</a:t>
            </a:fld>
            <a:endParaRPr lang="en-US" smtClean="0">
              <a:latin typeface="Times New Roman" pitchFamily="18" charset="0"/>
            </a:endParaRPr>
          </a:p>
        </p:txBody>
      </p:sp>
      <p:sp>
        <p:nvSpPr>
          <p:cNvPr id="65540" name="Rectangle 5"/>
          <p:cNvSpPr>
            <a:spLocks noChangeArrowheads="1"/>
          </p:cNvSpPr>
          <p:nvPr/>
        </p:nvSpPr>
        <p:spPr bwMode="auto">
          <a:xfrm>
            <a:off x="280988" y="1971675"/>
            <a:ext cx="8316912" cy="4094163"/>
          </a:xfrm>
          <a:prstGeom prst="rect">
            <a:avLst/>
          </a:prstGeom>
          <a:noFill/>
          <a:ln w="9525">
            <a:noFill/>
            <a:miter lim="800000"/>
            <a:headEnd/>
            <a:tailEnd/>
          </a:ln>
        </p:spPr>
        <p:txBody>
          <a:bodyPr>
            <a:spAutoFit/>
          </a:bodyPr>
          <a:lstStyle/>
          <a:p>
            <a:r>
              <a:rPr lang="en-US" sz="2000" b="1" i="1">
                <a:latin typeface="Times New Roman" pitchFamily="18" charset="0"/>
                <a:cs typeface="Times New Roman" pitchFamily="18" charset="0"/>
              </a:rPr>
              <a:t>3 Put in Just Enough Work </a:t>
            </a:r>
            <a:r>
              <a:rPr lang="en-US" sz="2000">
                <a:latin typeface="Times New Roman" pitchFamily="18" charset="0"/>
                <a:cs typeface="Times New Roman" pitchFamily="18" charset="0"/>
              </a:rPr>
              <a:t>– Know your objectives and stick to them. There are two good reasons to prototype: the first is to test the feasibility of a hardware or software architecture, and the second is to create a demonstration and gain customer feedback so you can price and put a value on your innovation. Keep these objectives in mind and be careful not to fall in love with the process. Prototyping is fun and innovators love to tinker, but you want to invest just enough time and work to meet the objectives.</a:t>
            </a:r>
          </a:p>
          <a:p>
            <a:endParaRPr lang="en-US" sz="2000">
              <a:latin typeface="Times New Roman" pitchFamily="18" charset="0"/>
              <a:cs typeface="Times New Roman" pitchFamily="18" charset="0"/>
            </a:endParaRPr>
          </a:p>
          <a:p>
            <a:r>
              <a:rPr lang="en-US" sz="2000" b="1" i="1">
                <a:latin typeface="Times New Roman" pitchFamily="18" charset="0"/>
                <a:cs typeface="Times New Roman" pitchFamily="18" charset="0"/>
              </a:rPr>
              <a:t>4 Anticipate for Multiple Options </a:t>
            </a:r>
            <a:r>
              <a:rPr lang="en-US" sz="2000">
                <a:latin typeface="Times New Roman" pitchFamily="18" charset="0"/>
                <a:cs typeface="Times New Roman" pitchFamily="18" charset="0"/>
              </a:rPr>
              <a:t>– Design your prototype with modularity in mind. Great prototypes are often modular, which means you can quickly adapt them to meet customers’ unforeseen needs. Customers ultimately decide how to use your product, not you. Design in options for expansion, performance, packaging, and lower cost.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Eight Rules for Prototyping </a:t>
            </a:r>
            <a:r>
              <a:rPr lang="en-US" sz="1600" dirty="0" smtClean="0">
                <a:solidFill>
                  <a:schemeClr val="tx1">
                    <a:lumMod val="85000"/>
                    <a:lumOff val="15000"/>
                  </a:schemeClr>
                </a:solidFill>
                <a:latin typeface="Times New Roman" pitchFamily="18" charset="0"/>
                <a:cs typeface="Times New Roman" pitchFamily="18" charset="0"/>
              </a:rPr>
              <a:t>(3)</a:t>
            </a:r>
          </a:p>
        </p:txBody>
      </p:sp>
      <p:sp>
        <p:nvSpPr>
          <p:cNvPr id="66563"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F7237FDB-B993-47FD-B599-96F02C4EB865}" type="slidenum">
              <a:rPr lang="en-US" smtClean="0">
                <a:latin typeface="Times New Roman" pitchFamily="18" charset="0"/>
              </a:rPr>
              <a:pPr/>
              <a:t>54</a:t>
            </a:fld>
            <a:endParaRPr lang="en-US" smtClean="0">
              <a:latin typeface="Times New Roman" pitchFamily="18" charset="0"/>
            </a:endParaRPr>
          </a:p>
        </p:txBody>
      </p:sp>
      <p:sp>
        <p:nvSpPr>
          <p:cNvPr id="66564" name="TextBox 4"/>
          <p:cNvSpPr txBox="1">
            <a:spLocks noChangeArrowheads="1"/>
          </p:cNvSpPr>
          <p:nvPr/>
        </p:nvSpPr>
        <p:spPr bwMode="auto">
          <a:xfrm>
            <a:off x="260350" y="2058988"/>
            <a:ext cx="8609013" cy="4400550"/>
          </a:xfrm>
          <a:prstGeom prst="rect">
            <a:avLst/>
          </a:prstGeom>
          <a:noFill/>
          <a:ln w="9525">
            <a:noFill/>
            <a:miter lim="800000"/>
            <a:headEnd/>
            <a:tailEnd/>
          </a:ln>
        </p:spPr>
        <p:txBody>
          <a:bodyPr>
            <a:spAutoFit/>
          </a:bodyPr>
          <a:lstStyle/>
          <a:p>
            <a:r>
              <a:rPr lang="en-US" sz="2000" b="1" i="1">
                <a:latin typeface="Times New Roman" pitchFamily="18" charset="0"/>
                <a:cs typeface="Times New Roman" pitchFamily="18" charset="0"/>
              </a:rPr>
              <a:t>5 Design for Reuse in the Final Product </a:t>
            </a:r>
            <a:r>
              <a:rPr lang="en-US" sz="2000">
                <a:latin typeface="Times New Roman" pitchFamily="18" charset="0"/>
                <a:cs typeface="Times New Roman" pitchFamily="18" charset="0"/>
              </a:rPr>
              <a:t>– The ideal situation is to design a prototype you can produce and distribute in high volume. Not many prototyping tools can deliver on this promise. Typically you give up performance for design flexibility. Look for prototyping tools that make it possible for you to scale your prototype from lab to market.</a:t>
            </a:r>
          </a:p>
          <a:p>
            <a:endParaRPr lang="en-US" sz="2000">
              <a:latin typeface="Times New Roman" pitchFamily="18" charset="0"/>
              <a:cs typeface="Times New Roman" pitchFamily="18" charset="0"/>
            </a:endParaRPr>
          </a:p>
          <a:p>
            <a:r>
              <a:rPr lang="en-US" sz="2000" b="1" i="1">
                <a:latin typeface="Times New Roman" pitchFamily="18" charset="0"/>
                <a:cs typeface="Times New Roman" pitchFamily="18" charset="0"/>
              </a:rPr>
              <a:t>6 Avoid Focusing on Cost Too Early </a:t>
            </a:r>
            <a:r>
              <a:rPr lang="en-US" sz="2000">
                <a:latin typeface="Times New Roman" pitchFamily="18" charset="0"/>
                <a:cs typeface="Times New Roman" pitchFamily="18" charset="0"/>
              </a:rPr>
              <a:t>– For hardware designs, a potential time sink and pitfall is getting caught up in endless cost optimization analysis during the early stages of your prototype design. Cost is always important, but your goal with a prototype is to be within striking distance of a profitable design. Initially, focus on proving the value of your innovation, and design with modularity in mind. While frustrating, your design may follow many paths that do not ultimately lead to value. Focus on securing your first set of customers and then work on cost optimization.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Eight Rules for Prototyping </a:t>
            </a:r>
            <a:r>
              <a:rPr lang="en-US" sz="1600" dirty="0" smtClean="0">
                <a:solidFill>
                  <a:schemeClr val="tx1">
                    <a:lumMod val="85000"/>
                    <a:lumOff val="15000"/>
                  </a:schemeClr>
                </a:solidFill>
                <a:latin typeface="Times New Roman" pitchFamily="18" charset="0"/>
                <a:cs typeface="Times New Roman" pitchFamily="18" charset="0"/>
              </a:rPr>
              <a:t>(4)</a:t>
            </a:r>
          </a:p>
        </p:txBody>
      </p:sp>
      <p:sp>
        <p:nvSpPr>
          <p:cNvPr id="67587"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1AA58594-8B3F-4520-B3E0-4A7F8A8E13CC}" type="slidenum">
              <a:rPr lang="en-US" smtClean="0">
                <a:latin typeface="Times New Roman" pitchFamily="18" charset="0"/>
              </a:rPr>
              <a:pPr/>
              <a:t>55</a:t>
            </a:fld>
            <a:endParaRPr lang="en-US" smtClean="0">
              <a:latin typeface="Times New Roman" pitchFamily="18" charset="0"/>
            </a:endParaRPr>
          </a:p>
        </p:txBody>
      </p:sp>
      <p:sp>
        <p:nvSpPr>
          <p:cNvPr id="67588" name="TextBox 5"/>
          <p:cNvSpPr txBox="1">
            <a:spLocks noChangeArrowheads="1"/>
          </p:cNvSpPr>
          <p:nvPr/>
        </p:nvSpPr>
        <p:spPr bwMode="auto">
          <a:xfrm>
            <a:off x="265113" y="2020888"/>
            <a:ext cx="8159750" cy="3784600"/>
          </a:xfrm>
          <a:prstGeom prst="rect">
            <a:avLst/>
          </a:prstGeom>
          <a:noFill/>
          <a:ln w="9525">
            <a:noFill/>
            <a:miter lim="800000"/>
            <a:headEnd/>
            <a:tailEnd/>
          </a:ln>
        </p:spPr>
        <p:txBody>
          <a:bodyPr>
            <a:spAutoFit/>
          </a:bodyPr>
          <a:lstStyle/>
          <a:p>
            <a:r>
              <a:rPr lang="en-US" sz="2000" b="1" i="1">
                <a:latin typeface="Times New Roman" pitchFamily="18" charset="0"/>
                <a:cs typeface="Times New Roman" pitchFamily="18" charset="0"/>
              </a:rPr>
              <a:t>7 Fight “Reversion to the Mean” </a:t>
            </a:r>
            <a:r>
              <a:rPr lang="en-US" sz="2000">
                <a:latin typeface="Times New Roman" pitchFamily="18" charset="0"/>
                <a:cs typeface="Times New Roman" pitchFamily="18" charset="0"/>
              </a:rPr>
              <a:t>– When prototyping, the tendency is to develop something easy rather than develop something that has a “wow” factor. Stay true to your vision and make sure your prototype captures the original thought of your innovation.</a:t>
            </a:r>
          </a:p>
          <a:p>
            <a:endParaRPr lang="en-US" sz="2000">
              <a:latin typeface="Times New Roman" pitchFamily="18" charset="0"/>
              <a:cs typeface="Times New Roman" pitchFamily="18" charset="0"/>
            </a:endParaRPr>
          </a:p>
          <a:p>
            <a:r>
              <a:rPr lang="en-US" sz="2000" b="1" i="1">
                <a:latin typeface="Times New Roman" pitchFamily="18" charset="0"/>
                <a:cs typeface="Times New Roman" pitchFamily="18" charset="0"/>
              </a:rPr>
              <a:t>8 Ensure You Can Demonstrate Your Prototype </a:t>
            </a:r>
            <a:r>
              <a:rPr lang="en-US" sz="2000">
                <a:latin typeface="Times New Roman" pitchFamily="18" charset="0"/>
                <a:cs typeface="Times New Roman" pitchFamily="18" charset="0"/>
              </a:rPr>
              <a:t>– Your prototype should be easy to demonstrate. With customers, venture capitalists (VCs), and potential employees, you want to start strong and show the most amazing capabilities first. Do not build up to a crescendo. Most people’s attention spans are limited to less than 60 seconds. In presentations, whether they are for a new employee or a VC, get to the demonstration as fast as possible. If the demonstration is amazing, all else falls into place.</a:t>
            </a:r>
          </a:p>
        </p:txBody>
      </p:sp>
      <p:sp>
        <p:nvSpPr>
          <p:cNvPr id="67589" name="Rectangle 6"/>
          <p:cNvSpPr>
            <a:spLocks noChangeArrowheads="1"/>
          </p:cNvSpPr>
          <p:nvPr/>
        </p:nvSpPr>
        <p:spPr bwMode="auto">
          <a:xfrm>
            <a:off x="869950" y="6007100"/>
            <a:ext cx="4572000" cy="277813"/>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http://zone.ni.com/devzone/cda/pub/p/id/579?metc=mtnxdy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609600"/>
            <a:ext cx="8229600" cy="1143000"/>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Keys to Holding a Successful Meeting</a:t>
            </a:r>
          </a:p>
        </p:txBody>
      </p:sp>
      <p:sp>
        <p:nvSpPr>
          <p:cNvPr id="6861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EE9526B6-4964-4BD2-89F1-AC546AF17B44}" type="slidenum">
              <a:rPr lang="en-US" smtClean="0">
                <a:latin typeface="Times New Roman" pitchFamily="18" charset="0"/>
              </a:rPr>
              <a:pPr/>
              <a:t>56</a:t>
            </a:fld>
            <a:endParaRPr lang="en-US" smtClean="0">
              <a:latin typeface="Times New Roman" pitchFamily="18" charset="0"/>
            </a:endParaRPr>
          </a:p>
        </p:txBody>
      </p:sp>
      <p:sp>
        <p:nvSpPr>
          <p:cNvPr id="68612" name="TextBox 5"/>
          <p:cNvSpPr txBox="1">
            <a:spLocks noChangeArrowheads="1"/>
          </p:cNvSpPr>
          <p:nvPr/>
        </p:nvSpPr>
        <p:spPr bwMode="auto">
          <a:xfrm>
            <a:off x="436563" y="2054225"/>
            <a:ext cx="8369300" cy="3478213"/>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Meetings are essential to  any team effort, be it designing a rocket System, or launching a new cosmetic product</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Done properly, meetings can quickly disseminate information, solve  problems, create consensus, and get everyone “on the same page” </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Done improperly, meetings can bog down, cause dissention, delay, and sometimes cripple a project. </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Every meeting must a specific purpose – before arranging a meeting one need to think precisely about what it is that needs to be accomplished.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a:xfrm>
            <a:off x="723900" y="288925"/>
            <a:ext cx="8229600" cy="1143000"/>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Keys to Holding a Successful Meeting </a:t>
            </a:r>
            <a:r>
              <a:rPr lang="en-US" sz="1600" dirty="0" smtClean="0">
                <a:solidFill>
                  <a:schemeClr val="tx1">
                    <a:lumMod val="85000"/>
                    <a:lumOff val="15000"/>
                  </a:schemeClr>
                </a:solidFill>
                <a:latin typeface="Times New Roman" pitchFamily="18" charset="0"/>
                <a:cs typeface="Times New Roman" pitchFamily="18" charset="0"/>
              </a:rPr>
              <a:t>(2)</a:t>
            </a:r>
          </a:p>
        </p:txBody>
      </p:sp>
      <p:sp>
        <p:nvSpPr>
          <p:cNvPr id="6963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D58D5792-F157-4F05-8C54-022DC76E3C5A}" type="slidenum">
              <a:rPr lang="en-US" smtClean="0">
                <a:latin typeface="Times New Roman" pitchFamily="18" charset="0"/>
              </a:rPr>
              <a:pPr/>
              <a:t>57</a:t>
            </a:fld>
            <a:endParaRPr lang="en-US" smtClean="0">
              <a:latin typeface="Times New Roman" pitchFamily="18" charset="0"/>
            </a:endParaRPr>
          </a:p>
        </p:txBody>
      </p:sp>
      <p:sp>
        <p:nvSpPr>
          <p:cNvPr id="69636" name="TextBox 5"/>
          <p:cNvSpPr txBox="1">
            <a:spLocks noChangeArrowheads="1"/>
          </p:cNvSpPr>
          <p:nvPr/>
        </p:nvSpPr>
        <p:spPr bwMode="auto">
          <a:xfrm>
            <a:off x="436563" y="2054225"/>
            <a:ext cx="8369300" cy="378460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Typical Meeting Purposes”</a:t>
            </a:r>
          </a:p>
          <a:p>
            <a:r>
              <a:rPr lang="en-US" sz="2000" b="1">
                <a:latin typeface="Times New Roman" pitchFamily="18" charset="0"/>
                <a:cs typeface="Times New Roman" pitchFamily="18" charset="0"/>
              </a:rPr>
              <a:t>	</a:t>
            </a:r>
            <a:r>
              <a:rPr lang="en-US" sz="2000" i="1">
                <a:latin typeface="Times New Roman" pitchFamily="18" charset="0"/>
                <a:cs typeface="Times New Roman" pitchFamily="18" charset="0"/>
              </a:rPr>
              <a:t>Brainstorming new ideas</a:t>
            </a:r>
          </a:p>
          <a:p>
            <a:r>
              <a:rPr lang="en-US" sz="2000" i="1">
                <a:latin typeface="Times New Roman" pitchFamily="18" charset="0"/>
                <a:cs typeface="Times New Roman" pitchFamily="18" charset="0"/>
              </a:rPr>
              <a:t>	Developing an idea or plan</a:t>
            </a:r>
          </a:p>
          <a:p>
            <a:r>
              <a:rPr lang="en-US" sz="2000" i="1">
                <a:latin typeface="Times New Roman" pitchFamily="18" charset="0"/>
                <a:cs typeface="Times New Roman" pitchFamily="18" charset="0"/>
              </a:rPr>
              <a:t>	Having a progress update </a:t>
            </a:r>
          </a:p>
          <a:p>
            <a:r>
              <a:rPr lang="en-US" sz="2000" i="1">
                <a:latin typeface="Times New Roman" pitchFamily="18" charset="0"/>
                <a:cs typeface="Times New Roman" pitchFamily="18" charset="0"/>
              </a:rPr>
              <a:t>	Technical interchange</a:t>
            </a:r>
          </a:p>
          <a:p>
            <a:r>
              <a:rPr lang="en-US" sz="2000" i="1">
                <a:latin typeface="Times New Roman" pitchFamily="18" charset="0"/>
                <a:cs typeface="Times New Roman" pitchFamily="18" charset="0"/>
              </a:rPr>
              <a:t>	Considering options and making a collective decision</a:t>
            </a:r>
          </a:p>
          <a:p>
            <a:r>
              <a:rPr lang="en-US" sz="2000" i="1">
                <a:latin typeface="Times New Roman" pitchFamily="18" charset="0"/>
                <a:cs typeface="Times New Roman" pitchFamily="18" charset="0"/>
              </a:rPr>
              <a:t>	Selling something to a potential buyer</a:t>
            </a:r>
          </a:p>
          <a:p>
            <a:r>
              <a:rPr lang="en-US" sz="2000" i="1">
                <a:latin typeface="Times New Roman" pitchFamily="18" charset="0"/>
                <a:cs typeface="Times New Roman" pitchFamily="18" charset="0"/>
              </a:rPr>
              <a:t>	Building a relationship with somebody</a:t>
            </a:r>
          </a:p>
          <a:p>
            <a:r>
              <a:rPr lang="en-US" sz="2000" b="1">
                <a:latin typeface="Times New Roman" pitchFamily="18" charset="0"/>
                <a:cs typeface="Times New Roman" pitchFamily="18" charset="0"/>
              </a:rPr>
              <a:t/>
            </a:r>
            <a:br>
              <a:rPr lang="en-US" sz="2000" b="1">
                <a:latin typeface="Times New Roman" pitchFamily="18" charset="0"/>
                <a:cs typeface="Times New Roman" pitchFamily="18" charset="0"/>
              </a:rPr>
            </a:br>
            <a:r>
              <a:rPr lang="en-US" sz="2000" b="1">
                <a:latin typeface="Times New Roman" pitchFamily="18" charset="0"/>
                <a:cs typeface="Times New Roman" pitchFamily="18" charset="0"/>
              </a:rPr>
              <a:t>There may be a mixture of objectives and desired outcomes for a particular meeting, however, primary objectives should kept clearly in mind and those should prioritized above others.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a:xfrm>
            <a:off x="723900" y="288925"/>
            <a:ext cx="8229600" cy="1143000"/>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Keys to Holding a Successful Meeting </a:t>
            </a:r>
            <a:r>
              <a:rPr lang="en-US" sz="1600" dirty="0" smtClean="0">
                <a:solidFill>
                  <a:schemeClr val="tx1">
                    <a:lumMod val="85000"/>
                    <a:lumOff val="15000"/>
                  </a:schemeClr>
                </a:solidFill>
                <a:latin typeface="Times New Roman" pitchFamily="18" charset="0"/>
                <a:cs typeface="Times New Roman" pitchFamily="18" charset="0"/>
              </a:rPr>
              <a:t>(3)</a:t>
            </a:r>
          </a:p>
        </p:txBody>
      </p:sp>
      <p:sp>
        <p:nvSpPr>
          <p:cNvPr id="70659"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29B66F0C-10AB-48F2-9E29-637CCC5CFFBB}" type="slidenum">
              <a:rPr lang="en-US" smtClean="0">
                <a:latin typeface="Times New Roman" pitchFamily="18" charset="0"/>
              </a:rPr>
              <a:pPr/>
              <a:t>58</a:t>
            </a:fld>
            <a:endParaRPr lang="en-US" smtClean="0">
              <a:latin typeface="Times New Roman" pitchFamily="18" charset="0"/>
            </a:endParaRPr>
          </a:p>
        </p:txBody>
      </p:sp>
      <p:sp>
        <p:nvSpPr>
          <p:cNvPr id="70660" name="TextBox 5"/>
          <p:cNvSpPr txBox="1">
            <a:spLocks noChangeArrowheads="1"/>
          </p:cNvSpPr>
          <p:nvPr/>
        </p:nvSpPr>
        <p:spPr bwMode="auto">
          <a:xfrm>
            <a:off x="436563" y="1839913"/>
            <a:ext cx="8369300" cy="3786187"/>
          </a:xfrm>
          <a:prstGeom prst="rect">
            <a:avLst/>
          </a:prstGeom>
          <a:noFill/>
          <a:ln w="9525">
            <a:noFill/>
            <a:miter lim="800000"/>
            <a:headEnd/>
            <a:tailEnd/>
          </a:ln>
        </p:spPr>
        <p:txBody>
          <a:bodyPr>
            <a:spAutoFit/>
          </a:bodyPr>
          <a:lstStyle/>
          <a:p>
            <a:pPr marL="457200" indent="-457200">
              <a:buFontTx/>
              <a:buAutoNum type="arabicPeriod"/>
            </a:pPr>
            <a:r>
              <a:rPr lang="en-US" sz="2000" b="1">
                <a:latin typeface="Times New Roman" pitchFamily="18" charset="0"/>
                <a:cs typeface="Times New Roman" pitchFamily="18" charset="0"/>
              </a:rPr>
              <a:t>Invite the right people. Make sure these people attend.</a:t>
            </a:r>
          </a:p>
          <a:p>
            <a:pPr marL="457200" indent="-457200">
              <a:buFontTx/>
              <a:buAutoNum type="arabicPeriod"/>
            </a:pPr>
            <a:endParaRPr lang="en-US" sz="2000" b="1">
              <a:latin typeface="Times New Roman" pitchFamily="18" charset="0"/>
              <a:cs typeface="Times New Roman" pitchFamily="18" charset="0"/>
            </a:endParaRPr>
          </a:p>
          <a:p>
            <a:pPr marL="457200" indent="-457200">
              <a:buFontTx/>
              <a:buAutoNum type="arabicPeriod"/>
            </a:pPr>
            <a:r>
              <a:rPr lang="en-US" sz="2000" b="1">
                <a:latin typeface="Times New Roman" pitchFamily="18" charset="0"/>
                <a:cs typeface="Times New Roman" pitchFamily="18" charset="0"/>
              </a:rPr>
              <a:t>Start with a clear objective for the meeting. Particularly with routine meetings, it's tempting to hold the meeting because it's “checking a box”, but what are you really trying to accomplish? People don't actually bond very much in unproductive meetings that lack clear objectives.</a:t>
            </a:r>
          </a:p>
          <a:p>
            <a:pPr marL="457200" indent="-457200">
              <a:buFontTx/>
              <a:buAutoNum type="arabicPeriod"/>
            </a:pPr>
            <a:endParaRPr lang="en-US" sz="2000" b="1">
              <a:latin typeface="Times New Roman" pitchFamily="18" charset="0"/>
              <a:cs typeface="Times New Roman" pitchFamily="18" charset="0"/>
            </a:endParaRPr>
          </a:p>
          <a:p>
            <a:pPr marL="457200" indent="-457200">
              <a:buFontTx/>
              <a:buAutoNum type="arabicPeriod"/>
            </a:pPr>
            <a:r>
              <a:rPr lang="en-US" sz="2000" b="1" i="1">
                <a:latin typeface="Times New Roman" pitchFamily="18" charset="0"/>
                <a:cs typeface="Times New Roman" pitchFamily="18" charset="0"/>
              </a:rPr>
              <a:t>Set up a written agenda in advance. </a:t>
            </a:r>
            <a:r>
              <a:rPr lang="en-US" sz="2000" b="1">
                <a:latin typeface="Times New Roman" pitchFamily="18" charset="0"/>
                <a:cs typeface="Times New Roman" pitchFamily="18" charset="0"/>
              </a:rPr>
              <a:t>As you build the agenda, get real about how long it will take to address each topic. As a guideline, assume that if the goal is to make a decision, it will take four times longer than if the goal is to simply provide a status report.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a:xfrm>
            <a:off x="723900" y="288925"/>
            <a:ext cx="8229600" cy="1143000"/>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Keys to Holding a Successful Meeting </a:t>
            </a:r>
            <a:r>
              <a:rPr lang="en-US" sz="1600" dirty="0" smtClean="0">
                <a:solidFill>
                  <a:schemeClr val="tx1">
                    <a:lumMod val="85000"/>
                    <a:lumOff val="15000"/>
                  </a:schemeClr>
                </a:solidFill>
                <a:latin typeface="Times New Roman" pitchFamily="18" charset="0"/>
                <a:cs typeface="Times New Roman" pitchFamily="18" charset="0"/>
              </a:rPr>
              <a:t>(4)</a:t>
            </a:r>
          </a:p>
        </p:txBody>
      </p:sp>
      <p:sp>
        <p:nvSpPr>
          <p:cNvPr id="71683"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CEDCA5EE-DBBE-4DE4-9AF7-BE5874CAAAAD}" type="slidenum">
              <a:rPr lang="en-US" smtClean="0">
                <a:latin typeface="Times New Roman" pitchFamily="18" charset="0"/>
              </a:rPr>
              <a:pPr/>
              <a:t>59</a:t>
            </a:fld>
            <a:endParaRPr lang="en-US" smtClean="0">
              <a:latin typeface="Times New Roman" pitchFamily="18" charset="0"/>
            </a:endParaRPr>
          </a:p>
        </p:txBody>
      </p:sp>
      <p:sp>
        <p:nvSpPr>
          <p:cNvPr id="71684" name="TextBox 5"/>
          <p:cNvSpPr txBox="1">
            <a:spLocks noChangeArrowheads="1"/>
          </p:cNvSpPr>
          <p:nvPr/>
        </p:nvSpPr>
        <p:spPr bwMode="auto">
          <a:xfrm>
            <a:off x="228600" y="1447800"/>
            <a:ext cx="8531225" cy="4710112"/>
          </a:xfrm>
          <a:prstGeom prst="rect">
            <a:avLst/>
          </a:prstGeom>
          <a:noFill/>
          <a:ln w="9525">
            <a:noFill/>
            <a:miter lim="800000"/>
            <a:headEnd/>
            <a:tailEnd/>
          </a:ln>
        </p:spPr>
        <p:txBody>
          <a:bodyPr>
            <a:spAutoFit/>
          </a:bodyPr>
          <a:lstStyle/>
          <a:p>
            <a:pPr marL="457200" indent="-457200">
              <a:buFontTx/>
              <a:buAutoNum type="arabicPeriod" startAt="4"/>
            </a:pPr>
            <a:r>
              <a:rPr lang="en-US" sz="2000" b="1" dirty="0">
                <a:latin typeface="Times New Roman" pitchFamily="18" charset="0"/>
                <a:cs typeface="Times New Roman" pitchFamily="18" charset="0"/>
              </a:rPr>
              <a:t>Formally track problem-solving and decision-making discussions. If everyone is in same room, use a flipchart or whiteboard, otherwise use electronic recording media.  Appoint someone to take notes at the beginning of the meeting.  Formally archive meeting notes in a data base with access to participating team members. </a:t>
            </a:r>
          </a:p>
          <a:p>
            <a:pPr marL="457200" indent="-457200">
              <a:buFontTx/>
              <a:buAutoNum type="arabicPeriod" startAt="4"/>
            </a:pPr>
            <a:endParaRPr lang="en-US" sz="2000" b="1" dirty="0">
              <a:latin typeface="Times New Roman" pitchFamily="18" charset="0"/>
              <a:cs typeface="Times New Roman" pitchFamily="18" charset="0"/>
            </a:endParaRPr>
          </a:p>
          <a:p>
            <a:pPr marL="457200" indent="-457200">
              <a:buFontTx/>
              <a:buAutoNum type="arabicPeriod" startAt="4"/>
            </a:pPr>
            <a:r>
              <a:rPr lang="en-US" sz="2000" b="1" dirty="0">
                <a:latin typeface="Times New Roman" pitchFamily="18" charset="0"/>
                <a:cs typeface="Times New Roman" pitchFamily="18" charset="0"/>
              </a:rPr>
              <a:t>Formal Tracking Tools:</a:t>
            </a:r>
          </a:p>
          <a:p>
            <a:pPr marL="914400" lvl="1" indent="-457200"/>
            <a:r>
              <a:rPr lang="en-US" sz="2000" b="1" dirty="0">
                <a:latin typeface="Times New Roman" pitchFamily="18" charset="0"/>
                <a:cs typeface="Times New Roman" pitchFamily="18" charset="0"/>
              </a:rPr>
              <a:t>	</a:t>
            </a:r>
            <a:r>
              <a:rPr lang="en-US" sz="2000" b="1" i="1" dirty="0">
                <a:latin typeface="Times New Roman" pitchFamily="18" charset="0"/>
                <a:cs typeface="Times New Roman" pitchFamily="18" charset="0"/>
              </a:rPr>
              <a:t>a. Action Items – Requests for Action (RFA)</a:t>
            </a:r>
          </a:p>
          <a:p>
            <a:pPr marL="914400" lvl="1" indent="-457200"/>
            <a:r>
              <a:rPr lang="en-US" sz="2000" i="1" dirty="0">
                <a:latin typeface="Times New Roman" pitchFamily="18" charset="0"/>
                <a:cs typeface="Times New Roman" pitchFamily="18" charset="0"/>
              </a:rPr>
              <a:t>		Who is assigned action?</a:t>
            </a:r>
          </a:p>
          <a:p>
            <a:pPr marL="914400" lvl="1" indent="-457200"/>
            <a:r>
              <a:rPr lang="en-US" sz="2000" i="1" dirty="0">
                <a:latin typeface="Times New Roman" pitchFamily="18" charset="0"/>
                <a:cs typeface="Times New Roman" pitchFamily="18" charset="0"/>
              </a:rPr>
              <a:t>		When is action due?</a:t>
            </a:r>
          </a:p>
          <a:p>
            <a:pPr marL="914400" lvl="1" indent="-457200"/>
            <a:r>
              <a:rPr lang="en-US" sz="2000" i="1" dirty="0">
                <a:latin typeface="Times New Roman" pitchFamily="18" charset="0"/>
                <a:cs typeface="Times New Roman" pitchFamily="18" charset="0"/>
              </a:rPr>
              <a:t>		Who are action’s “customers”</a:t>
            </a:r>
          </a:p>
          <a:p>
            <a:pPr marL="914400" lvl="1" indent="-457200"/>
            <a:r>
              <a:rPr lang="en-US" sz="2000" b="1" dirty="0">
                <a:latin typeface="Times New Roman" pitchFamily="18" charset="0"/>
                <a:cs typeface="Times New Roman" pitchFamily="18" charset="0"/>
              </a:rPr>
              <a:t>	</a:t>
            </a:r>
            <a:r>
              <a:rPr lang="en-US" sz="2000" b="1" i="1" dirty="0">
                <a:latin typeface="Times New Roman" pitchFamily="18" charset="0"/>
                <a:cs typeface="Times New Roman" pitchFamily="18" charset="0"/>
              </a:rPr>
              <a:t>b. Information  Items – Requests for Information (RFI)</a:t>
            </a:r>
          </a:p>
          <a:p>
            <a:pPr marL="914400" lvl="1" indent="-457200"/>
            <a:r>
              <a:rPr lang="en-US" sz="2000" i="1" dirty="0">
                <a:latin typeface="Times New Roman" pitchFamily="18" charset="0"/>
                <a:cs typeface="Times New Roman" pitchFamily="18" charset="0"/>
              </a:rPr>
              <a:t>		Who provided the information and verification?</a:t>
            </a:r>
          </a:p>
          <a:p>
            <a:pPr marL="914400" lvl="1" indent="-457200"/>
            <a:r>
              <a:rPr lang="en-US" sz="2000" i="1" dirty="0">
                <a:latin typeface="Times New Roman" pitchFamily="18" charset="0"/>
                <a:cs typeface="Times New Roman" pitchFamily="18" charset="0"/>
              </a:rPr>
              <a:t>		When is action due?</a:t>
            </a:r>
          </a:p>
          <a:p>
            <a:pPr marL="914400" lvl="1" indent="-457200"/>
            <a:r>
              <a:rPr lang="en-US" sz="2000" i="1" dirty="0">
                <a:latin typeface="Times New Roman" pitchFamily="18" charset="0"/>
                <a:cs typeface="Times New Roman" pitchFamily="18" charset="0"/>
              </a:rPr>
              <a:t>		Who needs the information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Work Breakdown Structure (WBS)</a:t>
            </a:r>
          </a:p>
        </p:txBody>
      </p:sp>
      <p:sp>
        <p:nvSpPr>
          <p:cNvPr id="10243"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A0B69DE2-CA2E-4339-9197-21270F6B671A}" type="slidenum">
              <a:rPr lang="en-US" smtClean="0">
                <a:latin typeface="Times New Roman" pitchFamily="18" charset="0"/>
              </a:rPr>
              <a:pPr/>
              <a:t>6</a:t>
            </a:fld>
            <a:endParaRPr lang="en-US" smtClean="0">
              <a:latin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195263" y="1890713"/>
            <a:ext cx="5480050" cy="3851275"/>
          </a:xfrm>
          <a:prstGeom prst="rect">
            <a:avLst/>
          </a:prstGeom>
          <a:noFill/>
          <a:ln w="9525">
            <a:solidFill>
              <a:schemeClr val="tx1">
                <a:lumMod val="75000"/>
                <a:lumOff val="25000"/>
              </a:schemeClr>
            </a:solidFill>
            <a:miter lim="800000"/>
            <a:headEnd/>
            <a:tailEnd/>
          </a:ln>
        </p:spPr>
      </p:pic>
      <p:sp>
        <p:nvSpPr>
          <p:cNvPr id="7" name="Rectangle 6"/>
          <p:cNvSpPr/>
          <p:nvPr/>
        </p:nvSpPr>
        <p:spPr>
          <a:xfrm>
            <a:off x="2282825" y="2019300"/>
            <a:ext cx="1335088"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46" name="TextBox 7"/>
          <p:cNvSpPr txBox="1">
            <a:spLocks noChangeArrowheads="1"/>
          </p:cNvSpPr>
          <p:nvPr/>
        </p:nvSpPr>
        <p:spPr bwMode="auto">
          <a:xfrm>
            <a:off x="2325688" y="2106613"/>
            <a:ext cx="1162050" cy="4000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Program</a:t>
            </a:r>
          </a:p>
        </p:txBody>
      </p:sp>
      <p:sp>
        <p:nvSpPr>
          <p:cNvPr id="10247" name="TextBox 8"/>
          <p:cNvSpPr txBox="1">
            <a:spLocks noChangeArrowheads="1"/>
          </p:cNvSpPr>
          <p:nvPr/>
        </p:nvSpPr>
        <p:spPr bwMode="auto">
          <a:xfrm>
            <a:off x="5761038" y="1728788"/>
            <a:ext cx="3382962" cy="470852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WBS allows the systems engineer to systematically divide an entire project into a set of major tasks, sub-tasks,  and sub-sub tasks. </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In this example, the tasks for fabrication of the attitude and orbit control system (AOCS) are broken into 5 sub-tasks. (Level 1 WBS)</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Each sub-tasks can be further sub-divided (Level 2 WBS)</a:t>
            </a:r>
          </a:p>
        </p:txBody>
      </p:sp>
      <p:sp>
        <p:nvSpPr>
          <p:cNvPr id="10248" name="TextBox 7"/>
          <p:cNvSpPr txBox="1">
            <a:spLocks noChangeArrowheads="1"/>
          </p:cNvSpPr>
          <p:nvPr/>
        </p:nvSpPr>
        <p:spPr bwMode="auto">
          <a:xfrm>
            <a:off x="617538" y="5840413"/>
            <a:ext cx="4391025" cy="461962"/>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Fundamental Management Tool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1"/>
          <p:cNvSpPr>
            <a:spLocks noGrp="1"/>
          </p:cNvSpPr>
          <p:nvPr>
            <p:ph type="title"/>
          </p:nvPr>
        </p:nvSpPr>
        <p:spPr>
          <a:xfrm>
            <a:off x="723900" y="288925"/>
            <a:ext cx="8229600" cy="1143000"/>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Keys to Holding a Successful Meeting </a:t>
            </a:r>
            <a:r>
              <a:rPr lang="en-US" sz="1600" dirty="0" smtClean="0">
                <a:solidFill>
                  <a:schemeClr val="tx1">
                    <a:lumMod val="85000"/>
                    <a:lumOff val="15000"/>
                  </a:schemeClr>
                </a:solidFill>
                <a:latin typeface="Times New Roman" pitchFamily="18" charset="0"/>
                <a:cs typeface="Times New Roman" pitchFamily="18" charset="0"/>
              </a:rPr>
              <a:t>(5)</a:t>
            </a:r>
          </a:p>
        </p:txBody>
      </p:sp>
      <p:sp>
        <p:nvSpPr>
          <p:cNvPr id="72707"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09675738-80C0-4C8C-9646-1173DCDFD1E5}" type="slidenum">
              <a:rPr lang="en-US" smtClean="0">
                <a:latin typeface="Times New Roman" pitchFamily="18" charset="0"/>
              </a:rPr>
              <a:pPr/>
              <a:t>60</a:t>
            </a:fld>
            <a:endParaRPr lang="en-US" smtClean="0">
              <a:latin typeface="Times New Roman" pitchFamily="18" charset="0"/>
            </a:endParaRPr>
          </a:p>
        </p:txBody>
      </p:sp>
      <p:sp>
        <p:nvSpPr>
          <p:cNvPr id="72708" name="TextBox 5"/>
          <p:cNvSpPr txBox="1">
            <a:spLocks noChangeArrowheads="1"/>
          </p:cNvSpPr>
          <p:nvPr/>
        </p:nvSpPr>
        <p:spPr bwMode="auto">
          <a:xfrm>
            <a:off x="198438" y="1839913"/>
            <a:ext cx="8531225" cy="2862262"/>
          </a:xfrm>
          <a:prstGeom prst="rect">
            <a:avLst/>
          </a:prstGeom>
          <a:noFill/>
          <a:ln w="9525">
            <a:noFill/>
            <a:miter lim="800000"/>
            <a:headEnd/>
            <a:tailEnd/>
          </a:ln>
        </p:spPr>
        <p:txBody>
          <a:bodyPr>
            <a:spAutoFit/>
          </a:bodyPr>
          <a:lstStyle/>
          <a:p>
            <a:pPr marL="457200" indent="-457200">
              <a:buFontTx/>
              <a:buAutoNum type="arabicPeriod" startAt="4"/>
            </a:pPr>
            <a:endParaRPr lang="en-US" sz="2000" b="1">
              <a:latin typeface="Times New Roman" pitchFamily="18" charset="0"/>
              <a:cs typeface="Times New Roman" pitchFamily="18" charset="0"/>
            </a:endParaRPr>
          </a:p>
          <a:p>
            <a:pPr marL="457200" indent="-457200">
              <a:buFontTx/>
              <a:buAutoNum type="arabicPeriod" startAt="6"/>
            </a:pPr>
            <a:r>
              <a:rPr lang="en-US" sz="2000" b="1">
                <a:latin typeface="Times New Roman" pitchFamily="18" charset="0"/>
                <a:cs typeface="Times New Roman" pitchFamily="18" charset="0"/>
              </a:rPr>
              <a:t>Log and Track RFA,’s RFI’s .. Don’t let people “off the hook” require that action forms be formally CLOSED. </a:t>
            </a:r>
          </a:p>
          <a:p>
            <a:pPr marL="457200" indent="-457200">
              <a:buFontTx/>
              <a:buAutoNum type="arabicPeriod" startAt="6"/>
            </a:pPr>
            <a:endParaRPr lang="en-US" sz="2000" b="1">
              <a:latin typeface="Times New Roman" pitchFamily="18" charset="0"/>
              <a:cs typeface="Times New Roman" pitchFamily="18" charset="0"/>
            </a:endParaRPr>
          </a:p>
          <a:p>
            <a:pPr marL="457200" indent="-457200">
              <a:buFontTx/>
              <a:buAutoNum type="arabicPeriod" startAt="6"/>
            </a:pPr>
            <a:r>
              <a:rPr lang="en-US" sz="2000" b="1">
                <a:latin typeface="Times New Roman" pitchFamily="18" charset="0"/>
                <a:cs typeface="Times New Roman" pitchFamily="18" charset="0"/>
              </a:rPr>
              <a:t>End each meeting with a “consensus” check. Is everyone clear on assigned actions, and due dates. FORMALLY set a tentative time and date for a follow-up meeting, and who needs to be in attendance at this meeting.  Log that follow up meeting time. </a:t>
            </a:r>
          </a:p>
          <a:p>
            <a:pPr marL="457200" indent="-457200"/>
            <a:endParaRPr lang="en-US" sz="2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82563"/>
            <a:ext cx="8229600" cy="1143000"/>
          </a:xfrm>
        </p:spPr>
        <p:txBody>
          <a:bodyPr/>
          <a:lstStyle/>
          <a:p>
            <a:pPr>
              <a:defRPr/>
            </a:pPr>
            <a:r>
              <a:rPr lang="en-US" sz="3200" dirty="0" smtClean="0">
                <a:solidFill>
                  <a:schemeClr val="tx1">
                    <a:lumMod val="85000"/>
                    <a:lumOff val="15000"/>
                  </a:schemeClr>
                </a:solidFill>
                <a:latin typeface="Times New Roman" pitchFamily="18" charset="0"/>
                <a:cs typeface="Times New Roman" pitchFamily="18" charset="0"/>
              </a:rPr>
              <a:t>Technology Readiness Levels (TRL)</a:t>
            </a:r>
            <a:endParaRPr lang="en-US" sz="3200" dirty="0">
              <a:solidFill>
                <a:schemeClr val="tx1">
                  <a:lumMod val="85000"/>
                  <a:lumOff val="15000"/>
                </a:schemeClr>
              </a:solidFill>
              <a:latin typeface="Times New Roman" pitchFamily="18" charset="0"/>
              <a:cs typeface="Times New Roman" pitchFamily="18" charset="0"/>
            </a:endParaRPr>
          </a:p>
        </p:txBody>
      </p:sp>
      <p:sp>
        <p:nvSpPr>
          <p:cNvPr id="5325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B48E41E7-12A2-4524-A889-BDA45F1CC013}" type="slidenum">
              <a:rPr lang="en-US" smtClean="0">
                <a:latin typeface="Times New Roman" pitchFamily="18" charset="0"/>
              </a:rPr>
              <a:pPr/>
              <a:t>61</a:t>
            </a:fld>
            <a:endParaRPr lang="en-US" smtClean="0">
              <a:latin typeface="Times New Roman" pitchFamily="18" charset="0"/>
            </a:endParaRPr>
          </a:p>
        </p:txBody>
      </p:sp>
      <p:pic>
        <p:nvPicPr>
          <p:cNvPr id="31748" name="Picture 2"/>
          <p:cNvPicPr>
            <a:picLocks noChangeAspect="1" noChangeArrowheads="1"/>
          </p:cNvPicPr>
          <p:nvPr/>
        </p:nvPicPr>
        <p:blipFill>
          <a:blip r:embed="rId2" cstate="print"/>
          <a:srcRect/>
          <a:stretch>
            <a:fillRect/>
          </a:stretch>
        </p:blipFill>
        <p:spPr bwMode="auto">
          <a:xfrm>
            <a:off x="209550" y="1914525"/>
            <a:ext cx="6088063" cy="4635500"/>
          </a:xfrm>
          <a:prstGeom prst="rect">
            <a:avLst/>
          </a:prstGeom>
          <a:noFill/>
          <a:ln w="9525">
            <a:solidFill>
              <a:schemeClr val="tx1">
                <a:lumMod val="85000"/>
                <a:lumOff val="15000"/>
              </a:schemeClr>
            </a:solidFill>
            <a:miter lim="800000"/>
            <a:headEnd/>
            <a:tailEnd/>
          </a:ln>
        </p:spPr>
      </p:pic>
      <p:sp>
        <p:nvSpPr>
          <p:cNvPr id="53253" name="Rectangle 5"/>
          <p:cNvSpPr>
            <a:spLocks noChangeArrowheads="1"/>
          </p:cNvSpPr>
          <p:nvPr/>
        </p:nvSpPr>
        <p:spPr bwMode="auto">
          <a:xfrm>
            <a:off x="6308725" y="1798638"/>
            <a:ext cx="2835275" cy="4092575"/>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 Designing sub-systems using high TRL components is a good way to reduce or mitigate programmatic risk. </a:t>
            </a:r>
          </a:p>
          <a:p>
            <a:endParaRPr lang="en-US" sz="2000" b="1">
              <a:latin typeface="Times New Roman" pitchFamily="18" charset="0"/>
              <a:cs typeface="Times New Roman" pitchFamily="18" charset="0"/>
            </a:endParaRPr>
          </a:p>
          <a:p>
            <a:r>
              <a:rPr lang="en-US" sz="2000" b="1">
                <a:latin typeface="Times New Roman" pitchFamily="18" charset="0"/>
                <a:cs typeface="Times New Roman" pitchFamily="18" charset="0"/>
              </a:rPr>
              <a:t>•  High TRL systems have “heritage” and offer increased reliability and (hopefully) enhanced ease of integration. </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82563"/>
            <a:ext cx="8229600" cy="1143000"/>
          </a:xfrm>
        </p:spPr>
        <p:txBody>
          <a:bodyPr/>
          <a:lstStyle/>
          <a:p>
            <a:pPr>
              <a:defRPr/>
            </a:pPr>
            <a:r>
              <a:rPr lang="en-US" sz="3200" dirty="0" smtClean="0">
                <a:solidFill>
                  <a:schemeClr val="tx1">
                    <a:lumMod val="85000"/>
                    <a:lumOff val="15000"/>
                  </a:schemeClr>
                </a:solidFill>
                <a:latin typeface="Times New Roman" pitchFamily="18" charset="0"/>
                <a:cs typeface="Times New Roman" pitchFamily="18" charset="0"/>
              </a:rPr>
              <a:t>Technology Readiness Levels </a:t>
            </a:r>
            <a:r>
              <a:rPr lang="en-US" sz="1800" dirty="0" smtClean="0">
                <a:solidFill>
                  <a:schemeClr val="tx1">
                    <a:lumMod val="85000"/>
                    <a:lumOff val="15000"/>
                  </a:schemeClr>
                </a:solidFill>
                <a:latin typeface="Times New Roman" pitchFamily="18" charset="0"/>
                <a:cs typeface="Times New Roman" pitchFamily="18" charset="0"/>
              </a:rPr>
              <a:t>(2)</a:t>
            </a:r>
            <a:endParaRPr lang="en-US" sz="1800" dirty="0">
              <a:solidFill>
                <a:schemeClr val="tx1">
                  <a:lumMod val="85000"/>
                  <a:lumOff val="15000"/>
                </a:schemeClr>
              </a:solidFill>
              <a:latin typeface="Times New Roman" pitchFamily="18" charset="0"/>
              <a:cs typeface="Times New Roman" pitchFamily="18" charset="0"/>
            </a:endParaRPr>
          </a:p>
        </p:txBody>
      </p:sp>
      <p:sp>
        <p:nvSpPr>
          <p:cNvPr id="54275" name="Slide Number Placeholder 3"/>
          <p:cNvSpPr>
            <a:spLocks noGrp="1"/>
          </p:cNvSpPr>
          <p:nvPr>
            <p:ph type="sldNum" sz="quarter" idx="4294967295"/>
          </p:nvPr>
        </p:nvSpPr>
        <p:spPr bwMode="auto">
          <a:xfrm>
            <a:off x="8458200" y="6340475"/>
            <a:ext cx="495300" cy="365125"/>
          </a:xfrm>
          <a:prstGeom prst="rect">
            <a:avLst/>
          </a:prstGeom>
          <a:noFill/>
          <a:ln>
            <a:miter lim="800000"/>
            <a:headEnd/>
            <a:tailEnd/>
          </a:ln>
        </p:spPr>
        <p:txBody>
          <a:bodyPr/>
          <a:lstStyle/>
          <a:p>
            <a:fld id="{1929244C-C7BF-4B1B-AD36-6B68B825FFF2}" type="slidenum">
              <a:rPr lang="en-US" smtClean="0">
                <a:latin typeface="Times New Roman" pitchFamily="18" charset="0"/>
              </a:rPr>
              <a:pPr/>
              <a:t>62</a:t>
            </a:fld>
            <a:endParaRPr lang="en-US" smtClean="0">
              <a:latin typeface="Times New Roman" pitchFamily="18" charset="0"/>
            </a:endParaRPr>
          </a:p>
        </p:txBody>
      </p:sp>
      <p:sp>
        <p:nvSpPr>
          <p:cNvPr id="54276" name="Rectangle 5"/>
          <p:cNvSpPr>
            <a:spLocks noChangeArrowheads="1"/>
          </p:cNvSpPr>
          <p:nvPr/>
        </p:nvSpPr>
        <p:spPr bwMode="auto">
          <a:xfrm>
            <a:off x="304800" y="1447800"/>
            <a:ext cx="8389937" cy="4402137"/>
          </a:xfrm>
          <a:prstGeom prst="rect">
            <a:avLst/>
          </a:prstGeom>
          <a:noFill/>
          <a:ln w="9525">
            <a:noFill/>
            <a:miter lim="800000"/>
            <a:headEnd/>
            <a:tailEnd/>
          </a:ln>
        </p:spPr>
        <p:txBody>
          <a:bodyPr>
            <a:spAutoFit/>
          </a:bodyPr>
          <a:lstStyle/>
          <a:p>
            <a:r>
              <a:rPr lang="en-US" sz="2000" b="1" dirty="0">
                <a:latin typeface="Times New Roman" pitchFamily="18" charset="0"/>
                <a:cs typeface="Times New Roman" pitchFamily="18" charset="0"/>
              </a:rPr>
              <a:t>• Cardinal Sub-system Design Rules:</a:t>
            </a:r>
          </a:p>
          <a:p>
            <a:endParaRPr lang="en-US" sz="2000" b="1" dirty="0">
              <a:latin typeface="Times New Roman" pitchFamily="18" charset="0"/>
              <a:cs typeface="Times New Roman" pitchFamily="18" charset="0"/>
            </a:endParaRPr>
          </a:p>
          <a:p>
            <a:r>
              <a:rPr lang="en-US" sz="2000" i="1" dirty="0">
                <a:latin typeface="Times New Roman" pitchFamily="18" charset="0"/>
                <a:cs typeface="Times New Roman" pitchFamily="18" charset="0"/>
              </a:rPr>
              <a:t>	Integrate when can (high TRL)</a:t>
            </a:r>
          </a:p>
          <a:p>
            <a:endParaRPr lang="en-US" sz="2000" i="1" dirty="0">
              <a:latin typeface="Times New Roman" pitchFamily="18" charset="0"/>
              <a:cs typeface="Times New Roman" pitchFamily="18" charset="0"/>
            </a:endParaRPr>
          </a:p>
          <a:p>
            <a:r>
              <a:rPr lang="en-US" sz="2000" i="1" dirty="0">
                <a:latin typeface="Times New Roman" pitchFamily="18" charset="0"/>
                <a:cs typeface="Times New Roman" pitchFamily="18" charset="0"/>
              </a:rPr>
              <a:t>	Design and fabricate when you must</a:t>
            </a:r>
          </a:p>
          <a:p>
            <a:endParaRPr lang="en-US" sz="2000" i="1" dirty="0">
              <a:latin typeface="Times New Roman" pitchFamily="18" charset="0"/>
              <a:cs typeface="Times New Roman" pitchFamily="18" charset="0"/>
            </a:endParaRPr>
          </a:p>
          <a:p>
            <a:r>
              <a:rPr lang="en-US" sz="2000" i="1" dirty="0">
                <a:latin typeface="Times New Roman" pitchFamily="18" charset="0"/>
                <a:cs typeface="Times New Roman" pitchFamily="18" charset="0"/>
              </a:rPr>
              <a:t>	Low TRL sub-systems require significant testing and evaluation 	before integration</a:t>
            </a:r>
          </a:p>
          <a:p>
            <a:endParaRPr lang="en-US" sz="2000" i="1" dirty="0">
              <a:latin typeface="Times New Roman" pitchFamily="18" charset="0"/>
              <a:cs typeface="Times New Roman" pitchFamily="18" charset="0"/>
            </a:endParaRPr>
          </a:p>
          <a:p>
            <a:r>
              <a:rPr lang="en-US" sz="2000" i="1" dirty="0">
                <a:latin typeface="Times New Roman" pitchFamily="18" charset="0"/>
                <a:cs typeface="Times New Roman" pitchFamily="18" charset="0"/>
              </a:rPr>
              <a:t>	Low TRL’s can “fight” each other and have potential to seriously 	impact overall design budget and schedule!</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  High TRL systems have “heritage” and offer increased reliability and (hopefully) enhanced ease of integration. </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182563"/>
            <a:ext cx="8229600" cy="1143000"/>
          </a:xfrm>
        </p:spPr>
        <p:txBody>
          <a:bodyPr/>
          <a:lstStyle/>
          <a:p>
            <a:pPr>
              <a:defRPr/>
            </a:pPr>
            <a:r>
              <a:rPr lang="en-US" sz="3200" dirty="0" smtClean="0">
                <a:solidFill>
                  <a:schemeClr val="tx1">
                    <a:lumMod val="85000"/>
                    <a:lumOff val="15000"/>
                  </a:schemeClr>
                </a:solidFill>
                <a:latin typeface="Times New Roman" pitchFamily="18" charset="0"/>
                <a:cs typeface="Times New Roman" pitchFamily="18" charset="0"/>
              </a:rPr>
              <a:t>Conceptual Technology </a:t>
            </a:r>
            <a:br>
              <a:rPr lang="en-US" sz="3200" dirty="0" smtClean="0">
                <a:solidFill>
                  <a:schemeClr val="tx1">
                    <a:lumMod val="85000"/>
                    <a:lumOff val="15000"/>
                  </a:schemeClr>
                </a:solidFill>
                <a:latin typeface="Times New Roman" pitchFamily="18" charset="0"/>
                <a:cs typeface="Times New Roman" pitchFamily="18" charset="0"/>
              </a:rPr>
            </a:br>
            <a:r>
              <a:rPr lang="en-US" sz="3200" dirty="0" smtClean="0">
                <a:solidFill>
                  <a:schemeClr val="tx1">
                    <a:lumMod val="85000"/>
                    <a:lumOff val="15000"/>
                  </a:schemeClr>
                </a:solidFill>
                <a:latin typeface="Times New Roman" pitchFamily="18" charset="0"/>
                <a:cs typeface="Times New Roman" pitchFamily="18" charset="0"/>
              </a:rPr>
              <a:t>Readiness Levels, </a:t>
            </a:r>
            <a:r>
              <a:rPr lang="en-US" sz="1600" dirty="0" smtClean="0">
                <a:solidFill>
                  <a:schemeClr val="tx1">
                    <a:lumMod val="85000"/>
                    <a:lumOff val="15000"/>
                  </a:schemeClr>
                </a:solidFill>
                <a:latin typeface="Times New Roman" pitchFamily="18" charset="0"/>
                <a:cs typeface="Times New Roman" pitchFamily="18" charset="0"/>
              </a:rPr>
              <a:t>1-5</a:t>
            </a:r>
            <a:endParaRPr lang="en-US" sz="1600" dirty="0">
              <a:solidFill>
                <a:schemeClr val="tx1">
                  <a:lumMod val="85000"/>
                  <a:lumOff val="15000"/>
                </a:schemeClr>
              </a:solidFill>
              <a:latin typeface="Times New Roman" pitchFamily="18" charset="0"/>
              <a:cs typeface="Times New Roman" pitchFamily="18" charset="0"/>
            </a:endParaRPr>
          </a:p>
        </p:txBody>
      </p:sp>
      <p:sp>
        <p:nvSpPr>
          <p:cNvPr id="55299"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7D49604A-8702-4F15-B314-CDD41CFC456F}" type="slidenum">
              <a:rPr lang="en-US" smtClean="0">
                <a:latin typeface="Times New Roman" pitchFamily="18" charset="0"/>
              </a:rPr>
              <a:pPr/>
              <a:t>63</a:t>
            </a:fld>
            <a:endParaRPr lang="en-US" smtClean="0">
              <a:latin typeface="Times New Roman" pitchFamily="18" charset="0"/>
            </a:endParaRPr>
          </a:p>
        </p:txBody>
      </p:sp>
      <p:pic>
        <p:nvPicPr>
          <p:cNvPr id="55300" name="Picture 2"/>
          <p:cNvPicPr>
            <a:picLocks noChangeAspect="1" noChangeArrowheads="1"/>
          </p:cNvPicPr>
          <p:nvPr/>
        </p:nvPicPr>
        <p:blipFill>
          <a:blip r:embed="rId2" cstate="print"/>
          <a:srcRect/>
          <a:stretch>
            <a:fillRect/>
          </a:stretch>
        </p:blipFill>
        <p:spPr bwMode="auto">
          <a:xfrm>
            <a:off x="762000" y="1524000"/>
            <a:ext cx="7329487" cy="47688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143000"/>
          </a:xfrm>
        </p:spPr>
        <p:txBody>
          <a:bodyPr/>
          <a:lstStyle/>
          <a:p>
            <a:pPr>
              <a:defRPr/>
            </a:pPr>
            <a:r>
              <a:rPr lang="en-US" sz="3200" dirty="0" smtClean="0">
                <a:solidFill>
                  <a:schemeClr val="tx1">
                    <a:lumMod val="85000"/>
                    <a:lumOff val="15000"/>
                  </a:schemeClr>
                </a:solidFill>
                <a:latin typeface="Times New Roman" pitchFamily="18" charset="0"/>
                <a:cs typeface="Times New Roman" pitchFamily="18" charset="0"/>
              </a:rPr>
              <a:t>Prototype and Deployment Technology Readiness Levels, </a:t>
            </a:r>
            <a:r>
              <a:rPr lang="en-US" sz="1600" dirty="0" smtClean="0">
                <a:solidFill>
                  <a:schemeClr val="tx1">
                    <a:lumMod val="85000"/>
                    <a:lumOff val="15000"/>
                  </a:schemeClr>
                </a:solidFill>
                <a:latin typeface="Times New Roman" pitchFamily="18" charset="0"/>
                <a:cs typeface="Times New Roman" pitchFamily="18" charset="0"/>
              </a:rPr>
              <a:t>6-9</a:t>
            </a:r>
            <a:endParaRPr lang="en-US" sz="1600" dirty="0">
              <a:solidFill>
                <a:schemeClr val="tx1">
                  <a:lumMod val="85000"/>
                  <a:lumOff val="15000"/>
                </a:schemeClr>
              </a:solidFill>
              <a:latin typeface="Times New Roman" pitchFamily="18" charset="0"/>
              <a:cs typeface="Times New Roman" pitchFamily="18" charset="0"/>
            </a:endParaRPr>
          </a:p>
        </p:txBody>
      </p:sp>
      <p:sp>
        <p:nvSpPr>
          <p:cNvPr id="56323"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0E020905-87D4-43EA-B88E-2E84B2345D32}" type="slidenum">
              <a:rPr lang="en-US" smtClean="0">
                <a:latin typeface="Times New Roman" pitchFamily="18" charset="0"/>
              </a:rPr>
              <a:pPr/>
              <a:t>64</a:t>
            </a:fld>
            <a:endParaRPr lang="en-US" smtClean="0">
              <a:latin typeface="Times New Roman" pitchFamily="18" charset="0"/>
            </a:endParaRPr>
          </a:p>
        </p:txBody>
      </p:sp>
      <p:pic>
        <p:nvPicPr>
          <p:cNvPr id="56324" name="Picture 2"/>
          <p:cNvPicPr>
            <a:picLocks noChangeAspect="1" noChangeArrowheads="1"/>
          </p:cNvPicPr>
          <p:nvPr/>
        </p:nvPicPr>
        <p:blipFill>
          <a:blip r:embed="rId2" cstate="print"/>
          <a:srcRect/>
          <a:stretch>
            <a:fillRect/>
          </a:stretch>
        </p:blipFill>
        <p:spPr bwMode="auto">
          <a:xfrm>
            <a:off x="839788" y="1909762"/>
            <a:ext cx="6918325" cy="2674938"/>
          </a:xfrm>
          <a:prstGeom prst="rect">
            <a:avLst/>
          </a:prstGeom>
          <a:noFill/>
          <a:ln w="9525">
            <a:noFill/>
            <a:miter lim="800000"/>
            <a:headEnd/>
            <a:tailEnd/>
          </a:ln>
        </p:spPr>
      </p:pic>
      <p:pic>
        <p:nvPicPr>
          <p:cNvPr id="56325" name="Picture 3"/>
          <p:cNvPicPr>
            <a:picLocks noChangeAspect="1" noChangeArrowheads="1"/>
          </p:cNvPicPr>
          <p:nvPr/>
        </p:nvPicPr>
        <p:blipFill>
          <a:blip r:embed="rId3" cstate="print"/>
          <a:srcRect/>
          <a:stretch>
            <a:fillRect/>
          </a:stretch>
        </p:blipFill>
        <p:spPr bwMode="auto">
          <a:xfrm>
            <a:off x="838200" y="1524000"/>
            <a:ext cx="6634163" cy="442912"/>
          </a:xfrm>
          <a:prstGeom prst="rect">
            <a:avLst/>
          </a:prstGeom>
          <a:noFill/>
          <a:ln w="9525">
            <a:noFill/>
            <a:miter lim="800000"/>
            <a:headEnd/>
            <a:tailEnd/>
          </a:ln>
        </p:spPr>
      </p:pic>
      <p:pic>
        <p:nvPicPr>
          <p:cNvPr id="56326" name="Picture 4"/>
          <p:cNvPicPr>
            <a:picLocks noChangeAspect="1" noChangeArrowheads="1"/>
          </p:cNvPicPr>
          <p:nvPr/>
        </p:nvPicPr>
        <p:blipFill>
          <a:blip r:embed="rId4" cstate="print"/>
          <a:srcRect/>
          <a:stretch>
            <a:fillRect/>
          </a:stretch>
        </p:blipFill>
        <p:spPr bwMode="auto">
          <a:xfrm>
            <a:off x="819150" y="4148137"/>
            <a:ext cx="6629400" cy="228441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5" descr="Hi_def_moon"/>
          <p:cNvPicPr>
            <a:picLocks noChangeAspect="1" noChangeArrowheads="1"/>
          </p:cNvPicPr>
          <p:nvPr/>
        </p:nvPicPr>
        <p:blipFill>
          <a:blip r:embed="rId2" cstate="print"/>
          <a:srcRect/>
          <a:stretch>
            <a:fillRect/>
          </a:stretch>
        </p:blipFill>
        <p:spPr bwMode="auto">
          <a:xfrm>
            <a:off x="381000" y="990600"/>
            <a:ext cx="8522564" cy="4724400"/>
          </a:xfrm>
          <a:prstGeom prst="rect">
            <a:avLst/>
          </a:prstGeom>
          <a:noFill/>
          <a:ln w="9525">
            <a:noFill/>
            <a:miter lim="800000"/>
            <a:headEnd/>
            <a:tailEnd/>
          </a:ln>
        </p:spPr>
      </p:pic>
      <p:sp>
        <p:nvSpPr>
          <p:cNvPr id="45059" name="Slide Number Placeholder 5"/>
          <p:cNvSpPr>
            <a:spLocks noGrp="1"/>
          </p:cNvSpPr>
          <p:nvPr>
            <p:ph type="sldNum" sz="quarter" idx="4294967295"/>
          </p:nvPr>
        </p:nvSpPr>
        <p:spPr bwMode="auto">
          <a:xfrm>
            <a:off x="8458200" y="6248400"/>
            <a:ext cx="457200" cy="365125"/>
          </a:xfrm>
          <a:prstGeom prst="rect">
            <a:avLst/>
          </a:prstGeom>
          <a:noFill/>
          <a:ln>
            <a:miter lim="800000"/>
            <a:headEnd/>
            <a:tailEnd/>
          </a:ln>
        </p:spPr>
        <p:txBody>
          <a:bodyPr/>
          <a:lstStyle/>
          <a:p>
            <a:fld id="{A165A274-3387-41A5-A968-0A865B9E0CB1}" type="slidenum">
              <a:rPr lang="en-US" smtClean="0">
                <a:latin typeface="Times New Roman" pitchFamily="18" charset="0"/>
              </a:rPr>
              <a:pPr/>
              <a:t>65</a:t>
            </a:fld>
            <a:endParaRPr lang="en-US" dirty="0" smtClean="0">
              <a:latin typeface="Times New Roman" pitchFamily="18" charset="0"/>
            </a:endParaRPr>
          </a:p>
        </p:txBody>
      </p:sp>
      <p:sp>
        <p:nvSpPr>
          <p:cNvPr id="2" name="Rectangle 7"/>
          <p:cNvSpPr>
            <a:spLocks noChangeArrowheads="1"/>
          </p:cNvSpPr>
          <p:nvPr/>
        </p:nvSpPr>
        <p:spPr bwMode="auto">
          <a:xfrm>
            <a:off x="2667000" y="914400"/>
            <a:ext cx="3941762" cy="769937"/>
          </a:xfrm>
          <a:prstGeom prst="rect">
            <a:avLst/>
          </a:prstGeom>
          <a:noFill/>
          <a:ln w="9525">
            <a:noFill/>
            <a:miter lim="800000"/>
            <a:headEnd/>
            <a:tailEnd/>
          </a:ln>
        </p:spPr>
        <p:txBody>
          <a:bodyPr anchor="ctr">
            <a:spAutoFit/>
          </a:bodyPr>
          <a:lstStyle/>
          <a:p>
            <a:pPr eaLnBrk="0" hangingPunct="0">
              <a:spcAft>
                <a:spcPts val="1200"/>
              </a:spcAft>
              <a:defRPr/>
            </a:pPr>
            <a:r>
              <a:rPr lang="en-US" sz="4400" b="1" dirty="0">
                <a:solidFill>
                  <a:schemeClr val="bg1">
                    <a:lumMod val="95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585788" y="357188"/>
            <a:ext cx="8229600" cy="792162"/>
          </a:xfrm>
        </p:spPr>
        <p:txBody>
          <a:bodyPr/>
          <a:lstStyle/>
          <a:p>
            <a:r>
              <a:rPr lang="en-US" sz="3200" dirty="0" smtClean="0">
                <a:solidFill>
                  <a:schemeClr val="tx1">
                    <a:lumMod val="85000"/>
                    <a:lumOff val="15000"/>
                  </a:schemeClr>
                </a:solidFill>
                <a:latin typeface="Times New Roman" pitchFamily="18" charset="0"/>
                <a:cs typeface="Times New Roman" pitchFamily="18" charset="0"/>
              </a:rPr>
              <a:t>Product Breakdown Structure </a:t>
            </a:r>
            <a:r>
              <a:rPr lang="en-US" sz="1600" dirty="0" smtClean="0">
                <a:solidFill>
                  <a:schemeClr val="tx1">
                    <a:lumMod val="85000"/>
                    <a:lumOff val="15000"/>
                  </a:schemeClr>
                </a:solidFill>
                <a:latin typeface="Times New Roman" pitchFamily="18" charset="0"/>
                <a:cs typeface="Times New Roman" pitchFamily="18" charset="0"/>
              </a:rPr>
              <a:t>(2) </a:t>
            </a:r>
          </a:p>
        </p:txBody>
      </p:sp>
      <p:pic>
        <p:nvPicPr>
          <p:cNvPr id="9219" name="Picture 6"/>
          <p:cNvPicPr>
            <a:picLocks noGrp="1" noChangeAspect="1" noChangeArrowheads="1"/>
          </p:cNvPicPr>
          <p:nvPr>
            <p:ph idx="1"/>
          </p:nvPr>
        </p:nvPicPr>
        <p:blipFill>
          <a:blip r:embed="rId2" cstate="print"/>
          <a:srcRect t="2087" r="763" b="12105"/>
          <a:stretch>
            <a:fillRect/>
          </a:stretch>
        </p:blipFill>
        <p:spPr>
          <a:xfrm>
            <a:off x="0" y="1839913"/>
            <a:ext cx="6869113" cy="4533900"/>
          </a:xfrm>
          <a:noFill/>
        </p:spPr>
      </p:pic>
      <p:sp>
        <p:nvSpPr>
          <p:cNvPr id="9" name="Rectangle 8"/>
          <p:cNvSpPr/>
          <p:nvPr/>
        </p:nvSpPr>
        <p:spPr>
          <a:xfrm>
            <a:off x="6835775" y="2247900"/>
            <a:ext cx="1782763" cy="1570038"/>
          </a:xfrm>
          <a:prstGeom prst="rect">
            <a:avLst/>
          </a:prstGeom>
        </p:spPr>
        <p:txBody>
          <a:bodyPr>
            <a:spAutoFit/>
          </a:bodyPr>
          <a:lstStyle/>
          <a:p>
            <a:pPr>
              <a:defRPr/>
            </a:pPr>
            <a:r>
              <a:rPr lang="en-US" b="1" i="1" dirty="0">
                <a:solidFill>
                  <a:schemeClr val="tx1">
                    <a:lumMod val="95000"/>
                    <a:lumOff val="5000"/>
                  </a:schemeClr>
                </a:solidFill>
                <a:latin typeface="Times New Roman" pitchFamily="18" charset="0"/>
                <a:cs typeface="Times New Roman" pitchFamily="18" charset="0"/>
              </a:rPr>
              <a:t>PBS for the SOFIA infrared telescope </a:t>
            </a:r>
            <a:endParaRPr lang="en-US" b="1" i="1" dirty="0">
              <a:solidFill>
                <a:schemeClr val="tx1">
                  <a:lumMod val="95000"/>
                  <a:lumOff val="5000"/>
                </a:schemeClr>
              </a:solidFill>
              <a:latin typeface="Arial" charset="0"/>
            </a:endParaRPr>
          </a:p>
        </p:txBody>
      </p:sp>
      <p:pic>
        <p:nvPicPr>
          <p:cNvPr id="64514" name="Picture 2" descr="collage"/>
          <p:cNvPicPr>
            <a:picLocks noChangeAspect="1" noChangeArrowheads="1"/>
          </p:cNvPicPr>
          <p:nvPr/>
        </p:nvPicPr>
        <p:blipFill>
          <a:blip r:embed="rId3" cstate="print"/>
          <a:srcRect/>
          <a:stretch>
            <a:fillRect/>
          </a:stretch>
        </p:blipFill>
        <p:spPr bwMode="auto">
          <a:xfrm>
            <a:off x="5703888" y="4613275"/>
            <a:ext cx="3040062" cy="2076450"/>
          </a:xfrm>
          <a:prstGeom prst="rect">
            <a:avLst/>
          </a:prstGeom>
          <a:noFill/>
          <a:ln w="9525">
            <a:solidFill>
              <a:schemeClr val="tx1">
                <a:lumMod val="85000"/>
                <a:lumOff val="15000"/>
              </a:schemeClr>
            </a:solidFill>
            <a:miter lim="800000"/>
            <a:headEnd/>
            <a:tailEnd/>
          </a:ln>
        </p:spPr>
      </p:pic>
      <p:sp>
        <p:nvSpPr>
          <p:cNvPr id="9222" name="Slide Number Placeholder 5"/>
          <p:cNvSpPr>
            <a:spLocks noGrp="1"/>
          </p:cNvSpPr>
          <p:nvPr>
            <p:ph type="sldNum" sz="quarter" idx="10"/>
          </p:nvPr>
        </p:nvSpPr>
        <p:spPr bwMode="auto">
          <a:noFill/>
          <a:ln>
            <a:miter lim="800000"/>
            <a:headEnd/>
            <a:tailEnd/>
          </a:ln>
        </p:spPr>
        <p:txBody>
          <a:bodyPr/>
          <a:lstStyle/>
          <a:p>
            <a:fld id="{124C4357-27B6-4920-884F-B880FB313D13}"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solidFill>
                  <a:schemeClr val="tx1">
                    <a:lumMod val="85000"/>
                    <a:lumOff val="15000"/>
                  </a:schemeClr>
                </a:solidFill>
                <a:latin typeface="Times New Roman" pitchFamily="18" charset="0"/>
                <a:cs typeface="Times New Roman" pitchFamily="18" charset="0"/>
              </a:rPr>
              <a:t>Work Breakdown Structure </a:t>
            </a:r>
            <a:r>
              <a:rPr lang="en-US" sz="1600" dirty="0" smtClean="0">
                <a:solidFill>
                  <a:schemeClr val="tx1">
                    <a:lumMod val="85000"/>
                    <a:lumOff val="15000"/>
                  </a:schemeClr>
                </a:solidFill>
                <a:latin typeface="Times New Roman" pitchFamily="18" charset="0"/>
                <a:cs typeface="Times New Roman" pitchFamily="18" charset="0"/>
              </a:rPr>
              <a:t>(3)</a:t>
            </a:r>
          </a:p>
        </p:txBody>
      </p:sp>
      <p:sp>
        <p:nvSpPr>
          <p:cNvPr id="12291"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36EBAD46-D4BA-454B-B4C7-307996E3843E}" type="slidenum">
              <a:rPr lang="en-US" smtClean="0">
                <a:latin typeface="Times New Roman" pitchFamily="18" charset="0"/>
              </a:rPr>
              <a:pPr/>
              <a:t>8</a:t>
            </a:fld>
            <a:endParaRPr lang="en-US" smtClean="0">
              <a:latin typeface="Times New Roman" pitchFamily="18" charset="0"/>
            </a:endParaRPr>
          </a:p>
        </p:txBody>
      </p:sp>
      <p:pic>
        <p:nvPicPr>
          <p:cNvPr id="7" name="Picture 5"/>
          <p:cNvPicPr>
            <a:picLocks noGrp="1" noChangeAspect="1" noChangeArrowheads="1"/>
          </p:cNvPicPr>
          <p:nvPr>
            <p:ph idx="1"/>
          </p:nvPr>
        </p:nvPicPr>
        <p:blipFill>
          <a:blip r:embed="rId2" cstate="print"/>
          <a:srcRect t="10530" r="323" b="12659"/>
          <a:stretch>
            <a:fillRect/>
          </a:stretch>
        </p:blipFill>
        <p:spPr>
          <a:xfrm>
            <a:off x="268288" y="1793875"/>
            <a:ext cx="5637212" cy="4767263"/>
          </a:xfrm>
          <a:ln>
            <a:solidFill>
              <a:schemeClr val="tx1">
                <a:lumMod val="85000"/>
                <a:lumOff val="15000"/>
              </a:schemeClr>
            </a:solidFill>
          </a:ln>
        </p:spPr>
      </p:pic>
      <p:sp>
        <p:nvSpPr>
          <p:cNvPr id="12293" name="TextBox 7"/>
          <p:cNvSpPr txBox="1">
            <a:spLocks noChangeArrowheads="1"/>
          </p:cNvSpPr>
          <p:nvPr/>
        </p:nvSpPr>
        <p:spPr bwMode="auto">
          <a:xfrm>
            <a:off x="5897563" y="2332038"/>
            <a:ext cx="2241550" cy="830262"/>
          </a:xfrm>
          <a:prstGeom prst="rect">
            <a:avLst/>
          </a:prstGeom>
          <a:noFill/>
          <a:ln w="9525">
            <a:noFill/>
            <a:miter lim="800000"/>
            <a:headEnd/>
            <a:tailEnd/>
          </a:ln>
        </p:spPr>
        <p:txBody>
          <a:bodyPr wrap="none">
            <a:spAutoFit/>
          </a:bodyPr>
          <a:lstStyle/>
          <a:p>
            <a:r>
              <a:rPr lang="en-US" b="1"/>
              <a:t>WBS for </a:t>
            </a:r>
          </a:p>
          <a:p>
            <a:r>
              <a:rPr lang="en-US" b="1"/>
              <a:t>SOFIA Project</a:t>
            </a:r>
          </a:p>
        </p:txBody>
      </p:sp>
      <p:pic>
        <p:nvPicPr>
          <p:cNvPr id="10" name="Picture 2" descr="collage"/>
          <p:cNvPicPr>
            <a:picLocks noChangeAspect="1" noChangeArrowheads="1"/>
          </p:cNvPicPr>
          <p:nvPr/>
        </p:nvPicPr>
        <p:blipFill>
          <a:blip r:embed="rId3" cstate="print"/>
          <a:srcRect/>
          <a:stretch>
            <a:fillRect/>
          </a:stretch>
        </p:blipFill>
        <p:spPr bwMode="auto">
          <a:xfrm>
            <a:off x="5715000" y="3916363"/>
            <a:ext cx="3040063" cy="2076450"/>
          </a:xfrm>
          <a:prstGeom prst="rect">
            <a:avLst/>
          </a:prstGeom>
          <a:noFill/>
          <a:ln w="9525">
            <a:solidFill>
              <a:schemeClr val="tx1">
                <a:lumMod val="85000"/>
                <a:lumOff val="15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400" dirty="0" smtClean="0">
                <a:solidFill>
                  <a:schemeClr val="tx1">
                    <a:lumMod val="85000"/>
                    <a:lumOff val="15000"/>
                  </a:schemeClr>
                </a:solidFill>
                <a:latin typeface="Times New Roman" pitchFamily="18" charset="0"/>
                <a:cs typeface="Times New Roman" pitchFamily="18" charset="0"/>
              </a:rPr>
              <a:t>USU Chimaera WBS, 2008-2009</a:t>
            </a:r>
          </a:p>
        </p:txBody>
      </p:sp>
      <p:sp>
        <p:nvSpPr>
          <p:cNvPr id="13315" name="Slide Number Placeholder 3"/>
          <p:cNvSpPr>
            <a:spLocks noGrp="1"/>
          </p:cNvSpPr>
          <p:nvPr>
            <p:ph type="sldNum" sz="quarter" idx="4294967295"/>
          </p:nvPr>
        </p:nvSpPr>
        <p:spPr bwMode="auto">
          <a:xfrm>
            <a:off x="6819900" y="6340475"/>
            <a:ext cx="2133600" cy="365125"/>
          </a:xfrm>
          <a:prstGeom prst="rect">
            <a:avLst/>
          </a:prstGeom>
          <a:noFill/>
          <a:ln>
            <a:miter lim="800000"/>
            <a:headEnd/>
            <a:tailEnd/>
          </a:ln>
        </p:spPr>
        <p:txBody>
          <a:bodyPr/>
          <a:lstStyle/>
          <a:p>
            <a:fld id="{FAF64CD8-4201-4F83-A5DE-7E1145C10DD1}" type="slidenum">
              <a:rPr lang="en-US" smtClean="0">
                <a:latin typeface="Times New Roman" pitchFamily="18" charset="0"/>
              </a:rPr>
              <a:pPr/>
              <a:t>9</a:t>
            </a:fld>
            <a:endParaRPr lang="en-US" smtClean="0">
              <a:latin typeface="Times New Roman" pitchFamily="18" charset="0"/>
            </a:endParaRPr>
          </a:p>
        </p:txBody>
      </p:sp>
      <p:pic>
        <p:nvPicPr>
          <p:cNvPr id="13316" name="Picture 4" descr="fig4.JPG"/>
          <p:cNvPicPr>
            <a:picLocks noChangeAspect="1"/>
          </p:cNvPicPr>
          <p:nvPr/>
        </p:nvPicPr>
        <p:blipFill>
          <a:blip r:embed="rId2" cstate="print"/>
          <a:srcRect/>
          <a:stretch>
            <a:fillRect/>
          </a:stretch>
        </p:blipFill>
        <p:spPr bwMode="auto">
          <a:xfrm>
            <a:off x="990600" y="1447800"/>
            <a:ext cx="6489700" cy="45751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4572</Words>
  <Application>Microsoft Macintosh PowerPoint</Application>
  <PresentationFormat>On-screen Show (4:3)</PresentationFormat>
  <Paragraphs>543</Paragraphs>
  <Slides>65</Slides>
  <Notes>9</Notes>
  <HiddenSlides>0</HiddenSlides>
  <MMClips>0</MMClips>
  <ScaleCrop>false</ScaleCrop>
  <HeadingPairs>
    <vt:vector size="4" baseType="variant">
      <vt:variant>
        <vt:lpstr>Design Template</vt:lpstr>
      </vt:variant>
      <vt:variant>
        <vt:i4>1</vt:i4>
      </vt:variant>
      <vt:variant>
        <vt:lpstr>Slide Titles</vt:lpstr>
      </vt:variant>
      <vt:variant>
        <vt:i4>65</vt:i4>
      </vt:variant>
    </vt:vector>
  </HeadingPairs>
  <TitlesOfParts>
    <vt:vector size="66" baseType="lpstr">
      <vt:lpstr>Office Theme</vt:lpstr>
      <vt:lpstr>Slide 1</vt:lpstr>
      <vt:lpstr>Systems Engineering Applied to Sub-System Design Process (1)</vt:lpstr>
      <vt:lpstr>Systems Engineering Tools</vt:lpstr>
      <vt:lpstr>Product Breakdown Structure</vt:lpstr>
      <vt:lpstr>Work Breakdown Structure (2)</vt:lpstr>
      <vt:lpstr>Work Breakdown Structure (WBS)</vt:lpstr>
      <vt:lpstr>Product Breakdown Structure (2) </vt:lpstr>
      <vt:lpstr>Work Breakdown Structure (3)</vt:lpstr>
      <vt:lpstr>USU Chimaera WBS, 2008-2009</vt:lpstr>
      <vt:lpstr>USU Chimaera WBS, 2008-2009 (2)</vt:lpstr>
      <vt:lpstr>Gantt Chart</vt:lpstr>
      <vt:lpstr>Gantt Chart (2)</vt:lpstr>
      <vt:lpstr>Design Reference Mission (DRM)</vt:lpstr>
      <vt:lpstr>Design Reference Mission (DRM) (2)</vt:lpstr>
      <vt:lpstr>Design Reference Mission (DRM) (3)</vt:lpstr>
      <vt:lpstr>Design Reference Mission (DRM) (4)</vt:lpstr>
      <vt:lpstr>Example DRM,  Apollo Lunar Landing</vt:lpstr>
      <vt:lpstr>Example DRM, Apollo Lunar Landing (5)</vt:lpstr>
      <vt:lpstr>Example DRM, Apollo Lunar Landing (4)</vt:lpstr>
      <vt:lpstr>Example DRM, Apollo Lunar Landing (6)</vt:lpstr>
      <vt:lpstr>Concept of Operations (CONOPS)</vt:lpstr>
      <vt:lpstr>CONOPS Example</vt:lpstr>
      <vt:lpstr>Slide 23</vt:lpstr>
      <vt:lpstr>Trade Studies</vt:lpstr>
      <vt:lpstr>Trade Studies (2)</vt:lpstr>
      <vt:lpstr>Trade Studies (3)</vt:lpstr>
      <vt:lpstr>Trade Studies (4)</vt:lpstr>
      <vt:lpstr>Trade Studies (4)</vt:lpstr>
      <vt:lpstr>Engine Selection Trade Study</vt:lpstr>
      <vt:lpstr>Maneuvering System – Initial Trades (2)</vt:lpstr>
      <vt:lpstr>Modeling and Simulation</vt:lpstr>
      <vt:lpstr>Modeling and Simulation (2)</vt:lpstr>
      <vt:lpstr>Functional Block Diagrams</vt:lpstr>
      <vt:lpstr>LPSLRV Functional Elements</vt:lpstr>
      <vt:lpstr>Power Distribution System</vt:lpstr>
      <vt:lpstr>Interface Control Document (ICD)</vt:lpstr>
      <vt:lpstr>Interface Control Document (2)</vt:lpstr>
      <vt:lpstr>Interface Control Document (3)</vt:lpstr>
      <vt:lpstr>Interface Control Document (4)</vt:lpstr>
      <vt:lpstr>Power and Mass Budget Analysis</vt:lpstr>
      <vt:lpstr>Power and Mass Budget Analysis (2)</vt:lpstr>
      <vt:lpstr>Failure Modes and Effects Analysis (FMEA)</vt:lpstr>
      <vt:lpstr>“Failure Mode Criticality Analysis (FMCA) (1)</vt:lpstr>
      <vt:lpstr>“Failure Mode Criticality Analysis (FMCA) (2)</vt:lpstr>
      <vt:lpstr>“Failure Mode Criticality Analysis (FMCA) (2)</vt:lpstr>
      <vt:lpstr>Flight Safety Hazard Assessment Matrix</vt:lpstr>
      <vt:lpstr>Risk Assessment</vt:lpstr>
      <vt:lpstr>Slide 48</vt:lpstr>
      <vt:lpstr>Slide 49</vt:lpstr>
      <vt:lpstr>Rapid Prototyping</vt:lpstr>
      <vt:lpstr>Rapid Prototyping (2)</vt:lpstr>
      <vt:lpstr>Eight Rules for Prototyping</vt:lpstr>
      <vt:lpstr>Eight Rules for Prototyping (2)</vt:lpstr>
      <vt:lpstr>Eight Rules for Prototyping (3)</vt:lpstr>
      <vt:lpstr>Eight Rules for Prototyping (4)</vt:lpstr>
      <vt:lpstr>Keys to Holding a Successful Meeting</vt:lpstr>
      <vt:lpstr>Keys to Holding a Successful Meeting (2)</vt:lpstr>
      <vt:lpstr>Keys to Holding a Successful Meeting (3)</vt:lpstr>
      <vt:lpstr>Keys to Holding a Successful Meeting (4)</vt:lpstr>
      <vt:lpstr>Keys to Holding a Successful Meeting (5)</vt:lpstr>
      <vt:lpstr>Technology Readiness Levels (TRL)</vt:lpstr>
      <vt:lpstr>Technology Readiness Levels (2)</vt:lpstr>
      <vt:lpstr>Conceptual Technology  Readiness Levels, 1-5</vt:lpstr>
      <vt:lpstr>Prototype and Deployment Technology Readiness Levels, 6-9</vt:lpstr>
      <vt:lpstr>Slide 65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 5</dc:title>
  <dc:creator>MechEng</dc:creator>
  <cp:lastModifiedBy>Whitmore Stephen</cp:lastModifiedBy>
  <cp:revision>152</cp:revision>
  <dcterms:created xsi:type="dcterms:W3CDTF">2010-08-30T20:50:26Z</dcterms:created>
  <dcterms:modified xsi:type="dcterms:W3CDTF">2010-08-30T20:51:00Z</dcterms:modified>
</cp:coreProperties>
</file>