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1"/>
  </p:notesMasterIdLst>
  <p:sldIdLst>
    <p:sldId id="337" r:id="rId2"/>
    <p:sldId id="369" r:id="rId3"/>
    <p:sldId id="370" r:id="rId4"/>
    <p:sldId id="338" r:id="rId5"/>
    <p:sldId id="340" r:id="rId6"/>
    <p:sldId id="341" r:id="rId7"/>
    <p:sldId id="342" r:id="rId8"/>
    <p:sldId id="343" r:id="rId9"/>
    <p:sldId id="372" r:id="rId10"/>
    <p:sldId id="373" r:id="rId11"/>
    <p:sldId id="339" r:id="rId12"/>
    <p:sldId id="346" r:id="rId13"/>
    <p:sldId id="344" r:id="rId14"/>
    <p:sldId id="362" r:id="rId15"/>
    <p:sldId id="363" r:id="rId16"/>
    <p:sldId id="368" r:id="rId17"/>
    <p:sldId id="364" r:id="rId18"/>
    <p:sldId id="365" r:id="rId19"/>
    <p:sldId id="353" r:id="rId20"/>
    <p:sldId id="358" r:id="rId21"/>
    <p:sldId id="357" r:id="rId22"/>
    <p:sldId id="354" r:id="rId23"/>
    <p:sldId id="360" r:id="rId24"/>
    <p:sldId id="361" r:id="rId25"/>
    <p:sldId id="359" r:id="rId26"/>
    <p:sldId id="355" r:id="rId27"/>
    <p:sldId id="356" r:id="rId28"/>
    <p:sldId id="371" r:id="rId29"/>
    <p:sldId id="374" r:id="rId30"/>
    <p:sldId id="375" r:id="rId31"/>
    <p:sldId id="367" r:id="rId32"/>
    <p:sldId id="366" r:id="rId33"/>
    <p:sldId id="345" r:id="rId34"/>
    <p:sldId id="347" r:id="rId35"/>
    <p:sldId id="348" r:id="rId36"/>
    <p:sldId id="351" r:id="rId37"/>
    <p:sldId id="349" r:id="rId38"/>
    <p:sldId id="352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2026" autoAdjust="0"/>
    <p:restoredTop sz="94660"/>
  </p:normalViewPr>
  <p:slideViewPr>
    <p:cSldViewPr>
      <p:cViewPr>
        <p:scale>
          <a:sx n="70" d="100"/>
          <a:sy n="70" d="100"/>
        </p:scale>
        <p:origin x="-11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FB9D5-6C0F-4C01-85E2-32529F33AAE6}" type="datetimeFigureOut">
              <a:rPr lang="en-US" smtClean="0"/>
              <a:pPr/>
              <a:t>9/3/10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BAD5C-1A4D-41BD-9EFE-0BBE77872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CEE47-37B6-4A14-85F5-0D6393B336FB}" type="slidenum">
              <a:rPr lang="en-US" smtClean="0">
                <a:latin typeface="Arial" pitchFamily="34" charset="0"/>
                <a:ea typeface="ＭＳ Ｐゴシック" pitchFamily="8" charset="-128"/>
              </a:rPr>
              <a:pPr/>
              <a:t>1</a:t>
            </a:fld>
            <a:endParaRPr lang="en-US" smtClean="0">
              <a:latin typeface="Arial" pitchFamily="34" charset="0"/>
              <a:ea typeface="ＭＳ Ｐゴシック" pitchFamily="8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CEE47-37B6-4A14-85F5-0D6393B336FB}" type="slidenum">
              <a:rPr lang="en-US" smtClean="0">
                <a:latin typeface="Arial" pitchFamily="34" charset="0"/>
                <a:ea typeface="ＭＳ Ｐゴシック" pitchFamily="8" charset="-128"/>
              </a:rPr>
              <a:pPr/>
              <a:t>2</a:t>
            </a:fld>
            <a:endParaRPr lang="en-US" smtClean="0">
              <a:latin typeface="Arial" pitchFamily="34" charset="0"/>
              <a:ea typeface="ＭＳ Ｐゴシック" pitchFamily="8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327EB-4578-C340-AE00-C61AD6F3B46C}" type="slidenum">
              <a:rPr lang="en-US"/>
              <a:pPr/>
              <a:t>3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CEE47-37B6-4A14-85F5-0D6393B336FB}" type="slidenum">
              <a:rPr lang="en-US" smtClean="0">
                <a:latin typeface="Arial" pitchFamily="34" charset="0"/>
                <a:ea typeface="ＭＳ Ｐゴシック" pitchFamily="8" charset="-128"/>
              </a:rPr>
              <a:pPr/>
              <a:t>4</a:t>
            </a:fld>
            <a:endParaRPr lang="en-US" smtClean="0">
              <a:latin typeface="Arial" pitchFamily="34" charset="0"/>
              <a:ea typeface="ＭＳ Ｐゴシック" pitchFamily="8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FCC57-4284-9744-98F9-427F3A705657}" type="slidenum">
              <a:rPr lang="en-US"/>
              <a:pPr/>
              <a:t>10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4713"/>
          </a:xfrm>
          <a:ln w="12700" cap="flat">
            <a:solidFill>
              <a:schemeClr val="tx1"/>
            </a:solidFill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 lIns="90793" tIns="44600" rIns="90793" bIns="44600"/>
          <a:lstStyle/>
          <a:p>
            <a:pPr>
              <a:tabLst>
                <a:tab pos="0" algn="l"/>
              </a:tabLst>
            </a:pPr>
            <a:r>
              <a:rPr lang="en-US"/>
              <a:t>Given on this slide is a poor example of typography from Morton-Thiokol’s presentation to NASA to try to delay the launch of the Space Shuttle Challenger. Because the Morton-Thiokol slide  used all capital letters, the slide was difficult to read. Unfortunately, the presentation was critical. (Pages 225-226)</a:t>
            </a:r>
          </a:p>
          <a:p>
            <a:pPr>
              <a:tabLst>
                <a:tab pos="0" algn="l"/>
              </a:tabLst>
            </a:pPr>
            <a:endParaRPr lang="en-US"/>
          </a:p>
          <a:p>
            <a:pPr>
              <a:tabLst>
                <a:tab pos="0" algn="l"/>
              </a:tabLst>
            </a:pPr>
            <a:r>
              <a:rPr lang="en-US"/>
              <a:t>Citation for slide: </a:t>
            </a:r>
            <a:r>
              <a:rPr lang="en-US" i="1"/>
              <a:t>Report to the President on the Space Shuttle Challenger Accident, </a:t>
            </a:r>
            <a:r>
              <a:rPr lang="en-US"/>
              <a:t>vol. 4 (Washington, D.C.: Presidential Commission, 6 June 1986), p. 646.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9600"/>
          </a:xfrm>
        </p:spPr>
        <p:txBody>
          <a:bodyPr>
            <a:normAutofit/>
          </a:bodyPr>
          <a:lstStyle>
            <a:lvl1pPr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 typeface="Arial" pitchFamily="34" charset="0"/>
              <a:buChar char="•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895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152400" y="6350000"/>
            <a:ext cx="3156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baseline="0" dirty="0" smtClean="0">
                <a:latin typeface="Times New Roman" pitchFamily="18" charset="0"/>
              </a:rPr>
              <a:t>MAE 5930, Rocket Systems Design</a:t>
            </a:r>
            <a:endParaRPr lang="en-US" sz="1600" b="1" i="1" baseline="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90500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3600" y="228600"/>
            <a:ext cx="2895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152400" y="6350000"/>
            <a:ext cx="3156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baseline="0" dirty="0" smtClean="0">
                <a:latin typeface="Times New Roman" pitchFamily="18" charset="0"/>
              </a:rPr>
              <a:t>MAE 5930, Rocket Systems Design</a:t>
            </a:r>
            <a:endParaRPr lang="en-US" sz="1600" b="1" i="1" baseline="0" dirty="0">
              <a:latin typeface="Times New Roman" pitchFamily="18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6248400"/>
            <a:ext cx="1371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9900" y="63404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2EB90C4-893E-4BB4-B12D-BFA9097D0003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476500" y="457200"/>
            <a:ext cx="3251200" cy="563563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ESMD Senior Design Project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5408613" y="520700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800">
                <a:solidFill>
                  <a:schemeClr val="bg1"/>
                </a:solidFill>
                <a:latin typeface="Helvetica" pitchFamily="8" charset="0"/>
                <a:cs typeface="Arial" pitchFamily="34" charset="0"/>
              </a:rPr>
              <a:t>National Aeronautics and</a:t>
            </a:r>
          </a:p>
          <a:p>
            <a:pPr algn="r" eaLnBrk="0" hangingPunct="0"/>
            <a:r>
              <a:rPr lang="en-US" sz="800">
                <a:solidFill>
                  <a:schemeClr val="bg1"/>
                </a:solidFill>
                <a:latin typeface="Helvetica" pitchFamily="8" charset="0"/>
                <a:cs typeface="Arial" pitchFamily="34" charset="0"/>
              </a:rPr>
              <a:t> Space Administration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7319963" y="658813"/>
            <a:ext cx="746125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196013" y="5813425"/>
            <a:ext cx="2676525" cy="858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752600" y="5334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Scientific and Technical Writing, 101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 bwMode="auto">
          <a:xfrm>
            <a:off x="0" y="6413500"/>
            <a:ext cx="23225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www.nasa.gov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33400" y="1371600"/>
          <a:ext cx="3324225" cy="4419600"/>
        </p:xfrm>
        <a:graphic>
          <a:graphicData uri="http://schemas.openxmlformats.org/presentationml/2006/ole">
            <p:oleObj spid="_x0000_s15362" name="Flash Movie" r:id="rId4" imgW="4813200" imgH="6400800" progId="">
              <p:embed/>
            </p:oleObj>
          </a:graphicData>
        </a:graphic>
      </p:graphicFrame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038600" y="17526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 smtClean="0">
                <a:latin typeface="Times New Roman"/>
              </a:rPr>
              <a:t>What is the Point of Technical Writing?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400" b="0" dirty="0" smtClean="0">
              <a:latin typeface="Times New Roman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 smtClean="0">
                <a:latin typeface="Times New Roman"/>
              </a:rPr>
              <a:t>What </a:t>
            </a:r>
            <a:r>
              <a:rPr lang="en-US" sz="2400" b="0" dirty="0">
                <a:latin typeface="Times New Roman"/>
              </a:rPr>
              <a:t>makes</a:t>
            </a:r>
            <a:r>
              <a:rPr lang="en-US" sz="2400" b="0" dirty="0" smtClean="0">
                <a:latin typeface="Times New Roman"/>
              </a:rPr>
              <a:t> for effective technical writing?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400" b="0" dirty="0" smtClean="0">
              <a:latin typeface="Times New Roman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 smtClean="0">
                <a:latin typeface="Times New Roman"/>
              </a:rPr>
              <a:t>Some </a:t>
            </a:r>
            <a:r>
              <a:rPr lang="en-US" sz="2400" b="0" dirty="0">
                <a:latin typeface="Times New Roman"/>
              </a:rPr>
              <a:t>of the fundamental differences between technical writing and other</a:t>
            </a:r>
            <a:r>
              <a:rPr lang="en-US" sz="2400" b="0" dirty="0" smtClean="0">
                <a:latin typeface="Times New Roman"/>
              </a:rPr>
              <a:t> forms of expository writing</a:t>
            </a:r>
            <a:r>
              <a:rPr lang="en-US" sz="2400" b="0" dirty="0">
                <a:latin typeface="Times New Roman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000" b="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228600" y="609600"/>
            <a:ext cx="8915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Morton-Thiokol’s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 CHALLENGER O-RING presentation </a:t>
            </a: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to NASA suffered because of all capital letters on the slides</a:t>
            </a:r>
            <a:endParaRPr lang="en-US" sz="1800" dirty="0">
              <a:latin typeface="Arial" charset="0"/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304800" y="1200150"/>
            <a:ext cx="8359775" cy="5048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PRIMARY CONCERNS  -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endParaRPr lang="en-US" sz="1800">
              <a:latin typeface="Arial Narrow" charset="0"/>
            </a:endParaRP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FIELD JOINT -  HIGHEST CONCERN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endParaRPr lang="en-US" sz="1800">
              <a:latin typeface="Arial Narrow" charset="0"/>
            </a:endParaRP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•	EROSION PENETRATION OF PRIMARY SEAL REQUIRES RELIABLE SECONDARY SEAL FOR PRESSURE INTEGRITY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	•	IGNITION TRANSIENT - (0-600 MS)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		•	(0-170 MS) HIGH PROBABILITY OF RELIABLE SECONDARY SEAL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		•	(170-330 MS) REDUCED PROBABILITY OF RELIABLE SECONDARY SEAL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		•	(330-600 MS) HIGH PROBABILITY OF NO SECONDARY SEAL CAPABILITY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endParaRPr lang="en-US" sz="1800">
              <a:latin typeface="Arial Narrow" charset="0"/>
            </a:endParaRP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•	STEADY STATE - (600 MS - 2 MINUTES)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	•	IF EROSION PENETRATES PRIMARY O-RING SEAL -  HIGH PROBABILITY OF 	NO SECONDARY SEAL CAPABILITY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		•	BENCH TESTING SHOWED O-RING NOT CAPABLE OF MAINTAINING CONTACT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			WITH METAL PARTS GAP OPERATING TO MEOP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		•	BENCH TESTING SHOWED CAPABILITY TO MAINTAIN O-RING CONTACT DURING</a:t>
            </a:r>
          </a:p>
          <a:p>
            <a:pPr marL="228600" indent="-228600">
              <a:tabLst>
                <a:tab pos="228600" algn="l"/>
                <a:tab pos="457200" algn="l"/>
                <a:tab pos="685800" algn="l"/>
              </a:tabLst>
            </a:pPr>
            <a:r>
              <a:rPr lang="en-US" sz="1800">
                <a:latin typeface="Arial Narrow" charset="0"/>
              </a:rPr>
              <a:t>			INITIAL PHASE (0 - 170 MS) OF TRANSIENT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1203325"/>
            <a:ext cx="8382000" cy="5029200"/>
            <a:chOff x="192" y="624"/>
            <a:chExt cx="5280" cy="3168"/>
          </a:xfrm>
        </p:grpSpPr>
        <p:sp>
          <p:nvSpPr>
            <p:cNvPr id="220166" name="Line 6"/>
            <p:cNvSpPr>
              <a:spLocks noChangeShapeType="1"/>
            </p:cNvSpPr>
            <p:nvPr/>
          </p:nvSpPr>
          <p:spPr bwMode="auto">
            <a:xfrm>
              <a:off x="192" y="624"/>
              <a:ext cx="5280" cy="31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0167" name="Line 7"/>
            <p:cNvSpPr>
              <a:spLocks noChangeShapeType="1"/>
            </p:cNvSpPr>
            <p:nvPr/>
          </p:nvSpPr>
          <p:spPr bwMode="auto">
            <a:xfrm flipV="1">
              <a:off x="192" y="624"/>
              <a:ext cx="5280" cy="31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 smtClean="0"/>
              <a:t>Target Audience</a:t>
            </a:r>
            <a:endParaRPr lang="en-US" dirty="0"/>
          </a:p>
        </p:txBody>
      </p:sp>
      <p:pic>
        <p:nvPicPr>
          <p:cNvPr id="12" name="Picture 11" descr="Screen shot 2010-08-30 at 3.15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179764" cy="55371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0-09-01 at 12.51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048000"/>
            <a:ext cx="1892300" cy="3307914"/>
          </a:xfrm>
          <a:prstGeom prst="rect">
            <a:avLst/>
          </a:prstGeom>
        </p:spPr>
      </p:pic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Target Audience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381000" y="3657600"/>
            <a:ext cx="2895600" cy="146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imes New Roman"/>
                <a:cs typeface="Times New Roman"/>
              </a:rPr>
              <a:t>Reader cannot understand</a:t>
            </a:r>
            <a:br>
              <a:rPr lang="en-US" sz="1800">
                <a:latin typeface="Times New Roman"/>
                <a:cs typeface="Times New Roman"/>
              </a:rPr>
            </a:br>
            <a:r>
              <a:rPr lang="en-US" sz="1800">
                <a:latin typeface="Times New Roman"/>
                <a:cs typeface="Times New Roman"/>
              </a:rPr>
              <a:t>report without the use of a technical dictionary and a scratch pad and decides to punch kittens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6248400" y="3657600"/>
            <a:ext cx="289560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imes New Roman"/>
                <a:cs typeface="Times New Roman"/>
              </a:rPr>
              <a:t>Reader is insulted that you needed to explain what velocity was and decides to punch kittens.</a:t>
            </a:r>
          </a:p>
        </p:txBody>
      </p:sp>
      <p:sp>
        <p:nvSpPr>
          <p:cNvPr id="213006" name="AutoShape 14"/>
          <p:cNvSpPr>
            <a:spLocks noChangeArrowheads="1"/>
          </p:cNvSpPr>
          <p:nvPr/>
        </p:nvSpPr>
        <p:spPr bwMode="auto">
          <a:xfrm>
            <a:off x="3276600" y="3886200"/>
            <a:ext cx="838200" cy="762000"/>
          </a:xfrm>
          <a:prstGeom prst="leftArrow">
            <a:avLst>
              <a:gd name="adj1" fmla="val 50000"/>
              <a:gd name="adj2" fmla="val 275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imes New Roman"/>
              <a:cs typeface="Times New Roman"/>
            </a:endParaRPr>
          </a:p>
        </p:txBody>
      </p:sp>
      <p:sp>
        <p:nvSpPr>
          <p:cNvPr id="213007" name="AutoShape 15"/>
          <p:cNvSpPr>
            <a:spLocks noChangeArrowheads="1"/>
          </p:cNvSpPr>
          <p:nvPr/>
        </p:nvSpPr>
        <p:spPr bwMode="auto">
          <a:xfrm rot="10800000">
            <a:off x="5334000" y="3886200"/>
            <a:ext cx="838200" cy="762000"/>
          </a:xfrm>
          <a:prstGeom prst="leftArrow">
            <a:avLst>
              <a:gd name="adj1" fmla="val 50000"/>
              <a:gd name="adj2" fmla="val 275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imes New Roman"/>
              <a:cs typeface="Times New Roman"/>
            </a:endParaRP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457200" y="3217862"/>
            <a:ext cx="160009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Too  </a:t>
            </a:r>
            <a:r>
              <a:rPr lang="en-US" b="1" dirty="0">
                <a:latin typeface="Times New Roman"/>
                <a:cs typeface="Times New Roman"/>
              </a:rPr>
              <a:t>Technical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6248400" y="3141662"/>
            <a:ext cx="158248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Too Simplistic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213012" name="Rectangle 20"/>
          <p:cNvSpPr>
            <a:spLocks noChangeArrowheads="1"/>
          </p:cNvSpPr>
          <p:nvPr/>
        </p:nvSpPr>
        <p:spPr bwMode="auto">
          <a:xfrm>
            <a:off x="533400" y="9906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Times New Roman"/>
                <a:cs typeface="Times New Roman"/>
              </a:rPr>
              <a:t>Know </a:t>
            </a:r>
            <a:r>
              <a:rPr lang="en-US" sz="2400" b="1" dirty="0">
                <a:latin typeface="Times New Roman"/>
                <a:cs typeface="Times New Roman"/>
              </a:rPr>
              <a:t>what experience your audience has with your topic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Know the length of report (or presentation) required by your topic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Know the style required by your audience or publication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667000"/>
            <a:ext cx="153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“JUST RIGHT”</a:t>
            </a:r>
            <a:endParaRPr lang="en-US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Staying on Message .. Prepare an outline …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228600" y="16002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Cover the subject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Make a list of everything that needs to be covered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Use clear and informative headings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Group your clear and informative headings together, create hierarchies and an overall organizational structure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419600" y="1143000"/>
            <a:ext cx="4419600" cy="54014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square" tIns="0" anchor="ctr">
            <a:prstTxWarp prst="textNoShape">
              <a:avLst/>
            </a:prstTxWarp>
            <a:spAutoFit/>
          </a:bodyPr>
          <a:lstStyle/>
          <a:p>
            <a:pPr marL="457200" indent="-457200"/>
            <a:endParaRPr lang="en-US" sz="1200" b="0" dirty="0">
              <a:latin typeface="Times New Roman"/>
              <a:cs typeface="Times New Roman"/>
            </a:endParaRPr>
          </a:p>
          <a:p>
            <a:pPr marL="457200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Team summary</a:t>
            </a:r>
          </a:p>
          <a:p>
            <a:pPr marL="457200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Introduction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Project Overview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Top Level Requirements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Previous Work</a:t>
            </a:r>
          </a:p>
          <a:p>
            <a:pPr marL="457200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Vehicle Information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Concept of Operations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Design reference Mission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Vehicle Configuration</a:t>
            </a:r>
          </a:p>
          <a:p>
            <a:pPr marL="457200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Subsystem Overview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Subsystem Under Consideration- Gravity offset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Mass Budget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Analysis of Alternatives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Risk Analysis</a:t>
            </a:r>
          </a:p>
          <a:p>
            <a:pPr marL="457200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Trade Analysis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Summary of Analysis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Required Trade Data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Numeric Calculations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Engine Comparison</a:t>
            </a:r>
          </a:p>
          <a:p>
            <a:pPr marL="1371600" lvl="2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Initial Research and Analysis</a:t>
            </a:r>
          </a:p>
          <a:p>
            <a:pPr marL="1371600" lvl="2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In-depth Research and Analysis</a:t>
            </a:r>
          </a:p>
          <a:p>
            <a:pPr marL="1371600" lvl="2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The Final four</a:t>
            </a:r>
          </a:p>
          <a:p>
            <a:pPr marL="914400" lvl="1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Final Recommendation</a:t>
            </a:r>
          </a:p>
          <a:p>
            <a:pPr marL="1371600" lvl="2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Impact of Decision on Design</a:t>
            </a:r>
          </a:p>
          <a:p>
            <a:pPr marL="1371600" lvl="2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Availability</a:t>
            </a:r>
          </a:p>
          <a:p>
            <a:pPr marL="1371600" lvl="2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 Thrust Curve</a:t>
            </a:r>
          </a:p>
          <a:p>
            <a:pPr marL="457200" indent="-457200">
              <a:buFontTx/>
              <a:buAutoNum type="arabicPeriod"/>
            </a:pPr>
            <a:r>
              <a:rPr lang="en-US" sz="1200" b="0" dirty="0">
                <a:latin typeface="Times New Roman"/>
                <a:cs typeface="Times New Roman"/>
              </a:rPr>
              <a:t>Summary and Concluding Remarks</a:t>
            </a:r>
          </a:p>
          <a:p>
            <a:pPr marL="457200" indent="-457200">
              <a:buFontTx/>
              <a:buAutoNum type="arabicPeriod"/>
            </a:pPr>
            <a:endParaRPr lang="en-US" sz="1200" b="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Organization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creen shot 2010-08-30 at 5.54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6955553" cy="54643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Organization </a:t>
            </a:r>
            <a:r>
              <a:rPr lang="en-US" sz="1600" dirty="0" smtClean="0">
                <a:latin typeface="Times New Roman"/>
                <a:cs typeface="Times New Roman"/>
              </a:rPr>
              <a:t>(2)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Screen shot 2010-08-30 at 6.12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124700" cy="55274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Organization </a:t>
            </a:r>
            <a:r>
              <a:rPr lang="en-US" sz="1600" dirty="0" smtClean="0">
                <a:latin typeface="Times New Roman"/>
                <a:cs typeface="Times New Roman"/>
              </a:rPr>
              <a:t>(3)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Screen shot 2010-08-30 at 5.56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7239000" cy="55684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Organization </a:t>
            </a:r>
            <a:r>
              <a:rPr lang="en-US" sz="1600" dirty="0" smtClean="0">
                <a:latin typeface="Times New Roman"/>
                <a:cs typeface="Times New Roman"/>
              </a:rPr>
              <a:t>(4)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Screen shot 2010-08-30 at 5.58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3914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Organization </a:t>
            </a:r>
            <a:r>
              <a:rPr lang="en-US" sz="1600" dirty="0" smtClean="0">
                <a:latin typeface="Times New Roman"/>
                <a:cs typeface="Times New Roman"/>
              </a:rPr>
              <a:t>(5)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Screen shot 2010-08-30 at 6.00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69002"/>
            <a:ext cx="8534400" cy="56079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language mistakes…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467600" cy="4114800"/>
          </a:xfrm>
        </p:spPr>
        <p:txBody>
          <a:bodyPr/>
          <a:lstStyle/>
          <a:p>
            <a:r>
              <a:rPr lang="en-US" dirty="0"/>
              <a:t>Writing sentences that are too convoluted.</a:t>
            </a:r>
          </a:p>
          <a:p>
            <a:r>
              <a:rPr lang="en-US" dirty="0"/>
              <a:t>Using pompous words when others will do</a:t>
            </a:r>
          </a:p>
          <a:p>
            <a:pPr lvl="1"/>
            <a:r>
              <a:rPr lang="en-US" dirty="0"/>
              <a:t>saying “utilize” when “use” will work for </a:t>
            </a:r>
            <a:r>
              <a:rPr lang="en-US" dirty="0" smtClean="0"/>
              <a:t>example, overuse of buzzwords</a:t>
            </a:r>
          </a:p>
          <a:p>
            <a:r>
              <a:rPr lang="en-US" dirty="0"/>
              <a:t>Use of first person </a:t>
            </a:r>
            <a:endParaRPr lang="en-US" dirty="0" smtClean="0"/>
          </a:p>
          <a:p>
            <a:r>
              <a:rPr lang="en-US" dirty="0" smtClean="0"/>
              <a:t>Incorrect tense</a:t>
            </a:r>
            <a:r>
              <a:rPr lang="en-US" dirty="0"/>
              <a:t>, </a:t>
            </a:r>
            <a:r>
              <a:rPr lang="en-US" dirty="0" smtClean="0"/>
              <a:t>tense, passive voice.</a:t>
            </a:r>
          </a:p>
          <a:p>
            <a:r>
              <a:rPr lang="en-US" dirty="0" smtClean="0"/>
              <a:t>Wordiness, do not use 10 words, when 5 will do!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9900" y="63404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2EB90C4-893E-4BB4-B12D-BFA9097D0003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476500" y="457200"/>
            <a:ext cx="3251200" cy="563563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ESMD Senior Design Project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5408613" y="520700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800">
                <a:solidFill>
                  <a:schemeClr val="bg1"/>
                </a:solidFill>
                <a:latin typeface="Helvetica" pitchFamily="8" charset="0"/>
                <a:cs typeface="Arial" pitchFamily="34" charset="0"/>
              </a:rPr>
              <a:t>National Aeronautics and</a:t>
            </a:r>
          </a:p>
          <a:p>
            <a:pPr algn="r" eaLnBrk="0" hangingPunct="0"/>
            <a:r>
              <a:rPr lang="en-US" sz="800">
                <a:solidFill>
                  <a:schemeClr val="bg1"/>
                </a:solidFill>
                <a:latin typeface="Helvetica" pitchFamily="8" charset="0"/>
                <a:cs typeface="Arial" pitchFamily="34" charset="0"/>
              </a:rPr>
              <a:t> Space Administration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7319963" y="658813"/>
            <a:ext cx="746125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196013" y="5813425"/>
            <a:ext cx="2676525" cy="858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752600" y="5334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Craft of Scientific Writing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 bwMode="auto">
          <a:xfrm>
            <a:off x="0" y="6413500"/>
            <a:ext cx="23225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www.nasa.gov</a:t>
            </a:r>
          </a:p>
        </p:txBody>
      </p:sp>
      <p:pic>
        <p:nvPicPr>
          <p:cNvPr id="11" name="Picture 10" descr="Screen shot 2010-08-30 at 6.14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66800"/>
            <a:ext cx="4140200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language mistakes…</a:t>
            </a:r>
          </a:p>
        </p:txBody>
      </p:sp>
      <p:pic>
        <p:nvPicPr>
          <p:cNvPr id="5" name="Picture 4" descr="Screen shot 2010-08-30 at 5.35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7950642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" name="Picture 4" descr="Screen shot 2010-08-30 at 5.28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6830"/>
            <a:ext cx="8305799" cy="64662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324600" cy="762000"/>
          </a:xfrm>
        </p:spPr>
        <p:txBody>
          <a:bodyPr/>
          <a:lstStyle/>
          <a:p>
            <a:r>
              <a:rPr lang="en-US" sz="3200" dirty="0"/>
              <a:t>The Art of Figures…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562600"/>
            <a:ext cx="3823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Which tells a more complete story?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Screen shot 2010-08-30 at 5.42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7899400" cy="5459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324600" cy="762000"/>
          </a:xfrm>
        </p:spPr>
        <p:txBody>
          <a:bodyPr/>
          <a:lstStyle/>
          <a:p>
            <a:r>
              <a:rPr lang="en-US" sz="3200" dirty="0"/>
              <a:t>The Art of Figures</a:t>
            </a:r>
            <a:r>
              <a:rPr lang="en-US" sz="3200" dirty="0" smtClean="0"/>
              <a:t>…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pic>
        <p:nvPicPr>
          <p:cNvPr id="8" name="Picture 7" descr="Screen shot 2010-08-30 at 5.38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29078"/>
            <a:ext cx="8686800" cy="52334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562600"/>
            <a:ext cx="3823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Which tells a more complete story?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324600" cy="762000"/>
          </a:xfrm>
        </p:spPr>
        <p:txBody>
          <a:bodyPr/>
          <a:lstStyle/>
          <a:p>
            <a:r>
              <a:rPr lang="en-US" sz="3200" dirty="0"/>
              <a:t>The Art of Figures</a:t>
            </a:r>
            <a:r>
              <a:rPr lang="en-US" sz="3200" dirty="0" smtClean="0"/>
              <a:t>…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562600"/>
            <a:ext cx="3823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Which tells a more complete story?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0-08-30 at 5.48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46958"/>
            <a:ext cx="8686800" cy="4798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066800"/>
            <a:ext cx="7543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Beware of inconsistencies between text and figures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324600" cy="1143000"/>
          </a:xfrm>
        </p:spPr>
        <p:txBody>
          <a:bodyPr/>
          <a:lstStyle/>
          <a:p>
            <a:r>
              <a:rPr lang="en-US" sz="3200" dirty="0"/>
              <a:t>The Art of Figures</a:t>
            </a:r>
            <a:r>
              <a:rPr lang="en-US" sz="3200" dirty="0" smtClean="0"/>
              <a:t>… </a:t>
            </a:r>
            <a:r>
              <a:rPr lang="en-US" sz="1600" dirty="0" smtClean="0"/>
              <a:t>(4)</a:t>
            </a:r>
            <a:endParaRPr lang="en-US" sz="1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13725" cy="459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5715000"/>
            <a:ext cx="629118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Any idea what this</a:t>
            </a:r>
            <a:r>
              <a:rPr lang="en-US" sz="2800" b="1" dirty="0" smtClean="0"/>
              <a:t> figure is </a:t>
            </a:r>
            <a:r>
              <a:rPr lang="en-US" sz="2800" b="1" dirty="0"/>
              <a:t>trying to say?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5715000" cy="5383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5699125" y="1031875"/>
            <a:ext cx="1733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Version 2…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304800"/>
            <a:ext cx="3697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The Art of Figures… </a:t>
            </a:r>
            <a:r>
              <a:rPr lang="en-US" sz="1600" dirty="0" smtClean="0"/>
              <a:t>(5)</a:t>
            </a:r>
            <a:r>
              <a:rPr lang="en-US" sz="1600" b="1" dirty="0" smtClean="0">
                <a:latin typeface="Times New Roman"/>
                <a:cs typeface="Times New Roman"/>
              </a:rPr>
              <a:t> 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0" y="5410200"/>
            <a:ext cx="6022577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Same information, better presentation.</a:t>
            </a:r>
            <a:endParaRPr lang="en-US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3505200" cy="1143000"/>
          </a:xfrm>
        </p:spPr>
        <p:txBody>
          <a:bodyPr/>
          <a:lstStyle/>
          <a:p>
            <a:r>
              <a:rPr lang="en-US" dirty="0"/>
              <a:t>More Figures…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3810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Don’t’ be afraid to label stuff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Add objects </a:t>
            </a:r>
            <a:r>
              <a:rPr lang="en-US" sz="2000" dirty="0"/>
              <a:t>that help the reader interpret the figure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Don’t plot constants, that’s what tables are for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Use descriptive captions. Captions are sentence fragments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Do not say “plot of” or “figure of”</a:t>
            </a:r>
            <a:r>
              <a:rPr lang="en-US" sz="2000" dirty="0" smtClean="0"/>
              <a:t> in the label … reader </a:t>
            </a:r>
            <a:r>
              <a:rPr lang="en-US" sz="2000" dirty="0"/>
              <a:t>knows that it is a plot, or a figure.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ALL axes must be labeled with units!</a:t>
            </a:r>
            <a:endParaRPr lang="en-US" sz="2000" dirty="0"/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338"/>
            <a:ext cx="5011738" cy="6621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5029200" cy="2700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733800"/>
            <a:ext cx="6099175" cy="2682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5318125" y="879475"/>
            <a:ext cx="3444875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 good figure</a:t>
            </a:r>
          </a:p>
          <a:p>
            <a:pPr>
              <a:buFontTx/>
              <a:buChar char="•"/>
            </a:pPr>
            <a:r>
              <a:rPr lang="en-US" sz="2400" dirty="0"/>
              <a:t>Uses space well</a:t>
            </a:r>
          </a:p>
          <a:p>
            <a:pPr>
              <a:buFontTx/>
              <a:buChar char="•"/>
            </a:pPr>
            <a:r>
              <a:rPr lang="en-US" sz="2400" dirty="0"/>
              <a:t>Is informative </a:t>
            </a:r>
          </a:p>
          <a:p>
            <a:pPr>
              <a:buFontTx/>
              <a:buChar char="•"/>
            </a:pPr>
            <a:r>
              <a:rPr lang="en-US" sz="2400" dirty="0"/>
              <a:t>Is easy to read</a:t>
            </a:r>
          </a:p>
          <a:p>
            <a:pPr>
              <a:buFontTx/>
              <a:buChar char="•"/>
            </a:pPr>
            <a:r>
              <a:rPr lang="en-US" sz="2400" dirty="0"/>
              <a:t>Is pleasing to the eyes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381000" y="3810000"/>
            <a:ext cx="24384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Use </a:t>
            </a:r>
            <a:r>
              <a:rPr lang="en-US" sz="2400" dirty="0"/>
              <a:t>a consistent font through the ENTIRE report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133600" y="381000"/>
            <a:ext cx="307060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Times New Roman"/>
                <a:cs typeface="Times New Roman"/>
              </a:rPr>
              <a:t>More Figures…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381000"/>
            <a:ext cx="307060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Times New Roman"/>
                <a:cs typeface="Times New Roman"/>
              </a:rPr>
              <a:t>More Figures…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81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• A good figure presents data with the appropriate scale to feature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only the salient data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8" name="Picture 7" descr="Screen shot 2010-09-03 at 3.26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4716344" cy="3810000"/>
          </a:xfrm>
          <a:prstGeom prst="rect">
            <a:avLst/>
          </a:prstGeom>
        </p:spPr>
      </p:pic>
      <p:pic>
        <p:nvPicPr>
          <p:cNvPr id="9" name="Picture 8" descr="Screen shot 2010-09-03 at 3.27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4098406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791200"/>
            <a:ext cx="783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OK … we lose out vehicle beyond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u="sng" dirty="0" smtClean="0">
                <a:latin typeface="Times New Roman"/>
                <a:cs typeface="Times New Roman"/>
              </a:rPr>
              <a:t>+</a:t>
            </a:r>
            <a:r>
              <a:rPr lang="en-US" b="1" dirty="0" smtClean="0">
                <a:latin typeface="Times New Roman"/>
                <a:cs typeface="Times New Roman"/>
              </a:rPr>
              <a:t>50 </a:t>
            </a:r>
            <a:r>
              <a:rPr lang="en-US" b="1" dirty="0" smtClean="0">
                <a:latin typeface="Times New Roman"/>
                <a:cs typeface="Times New Roman"/>
              </a:rPr>
              <a:t>alpha … so who cares about </a:t>
            </a:r>
            <a:r>
              <a:rPr lang="en-US" b="1" u="sng" dirty="0" smtClean="0">
                <a:latin typeface="Times New Roman"/>
                <a:cs typeface="Times New Roman"/>
              </a:rPr>
              <a:t>+</a:t>
            </a:r>
            <a:r>
              <a:rPr lang="en-US" b="1" dirty="0" smtClean="0">
                <a:latin typeface="Times New Roman"/>
                <a:cs typeface="Times New Roman"/>
              </a:rPr>
              <a:t>180 deg.?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Figures of </a:t>
            </a:r>
            <a:r>
              <a:rPr lang="en-US" dirty="0"/>
              <a:t>merit for technical writing…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7549087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rebuchet MS"/>
                <a:cs typeface="Trebuchet MS"/>
              </a:rPr>
              <a:t>Good technical writing  can be judged based on how </a:t>
            </a:r>
            <a:r>
              <a:rPr lang="en-US" sz="2000" dirty="0">
                <a:solidFill>
                  <a:srgbClr val="FF5050"/>
                </a:solidFill>
                <a:latin typeface="Trebuchet MS"/>
                <a:cs typeface="Trebuchet MS"/>
              </a:rPr>
              <a:t>efficiently</a:t>
            </a:r>
            <a:r>
              <a:rPr lang="en-US" sz="2000" dirty="0">
                <a:latin typeface="Trebuchet MS"/>
                <a:cs typeface="Trebuchet MS"/>
              </a:rPr>
              <a:t>, </a:t>
            </a:r>
            <a:br>
              <a:rPr lang="en-US" sz="2000" dirty="0">
                <a:latin typeface="Trebuchet MS"/>
                <a:cs typeface="Trebuchet MS"/>
              </a:rPr>
            </a:br>
            <a:r>
              <a:rPr lang="en-US" sz="2000" dirty="0">
                <a:solidFill>
                  <a:srgbClr val="FF5050"/>
                </a:solidFill>
                <a:latin typeface="Trebuchet MS"/>
                <a:cs typeface="Trebuchet MS"/>
              </a:rPr>
              <a:t>effortlessly</a:t>
            </a:r>
            <a:r>
              <a:rPr lang="en-US" sz="2000" dirty="0">
                <a:latin typeface="Trebuchet MS"/>
                <a:cs typeface="Trebuchet MS"/>
              </a:rPr>
              <a:t>,</a:t>
            </a:r>
            <a:r>
              <a:rPr lang="en-US" sz="2000" dirty="0">
                <a:solidFill>
                  <a:srgbClr val="FF5050"/>
                </a:solidFill>
                <a:latin typeface="Trebuchet MS"/>
                <a:cs typeface="Trebuchet MS"/>
              </a:rPr>
              <a:t> </a:t>
            </a:r>
            <a:r>
              <a:rPr lang="en-US" sz="2000" dirty="0">
                <a:latin typeface="Trebuchet MS"/>
                <a:cs typeface="Trebuchet MS"/>
              </a:rPr>
              <a:t>and</a:t>
            </a:r>
            <a:r>
              <a:rPr lang="en-US" sz="2000" dirty="0">
                <a:solidFill>
                  <a:srgbClr val="FF5050"/>
                </a:solidFill>
                <a:latin typeface="Trebuchet MS"/>
                <a:cs typeface="Trebuchet MS"/>
              </a:rPr>
              <a:t> correctly</a:t>
            </a:r>
            <a:r>
              <a:rPr lang="en-US" sz="2000" dirty="0">
                <a:latin typeface="Trebuchet MS"/>
                <a:cs typeface="Trebuchet MS"/>
              </a:rPr>
              <a:t> it transfers ideas, concepts and/or </a:t>
            </a:r>
            <a:br>
              <a:rPr lang="en-US" sz="2000" dirty="0">
                <a:latin typeface="Trebuchet MS"/>
                <a:cs typeface="Trebuchet MS"/>
              </a:rPr>
            </a:br>
            <a:r>
              <a:rPr lang="en-US" sz="2000" dirty="0">
                <a:latin typeface="Trebuchet MS"/>
                <a:cs typeface="Trebuchet MS"/>
              </a:rPr>
              <a:t>information to the reader.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4953000" y="2133600"/>
            <a:ext cx="215956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rebuchet MS"/>
                <a:cs typeface="Trebuchet MS"/>
              </a:rPr>
              <a:t>Maximize clarity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533400" y="2286000"/>
            <a:ext cx="212492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rebuchet MS"/>
                <a:cs typeface="Trebuchet MS"/>
              </a:rPr>
              <a:t>Minimize effort.</a:t>
            </a:r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304800" y="27432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dirty="0">
                <a:latin typeface="Trebuchet MS"/>
                <a:cs typeface="Trebuchet MS"/>
              </a:rPr>
              <a:t>Be concise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dirty="0">
                <a:latin typeface="Trebuchet MS"/>
                <a:cs typeface="Trebuchet MS"/>
              </a:rPr>
              <a:t>Use consistent and visually pleasing style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dirty="0">
                <a:latin typeface="Trebuchet MS"/>
                <a:cs typeface="Trebuchet MS"/>
              </a:rPr>
              <a:t>Write to the technical level of your audience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dirty="0">
                <a:latin typeface="Trebuchet MS"/>
                <a:cs typeface="Trebuchet MS"/>
              </a:rPr>
              <a:t>Organize in a way that makes sense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dirty="0">
                <a:latin typeface="Trebuchet MS"/>
                <a:cs typeface="Trebuchet MS"/>
              </a:rPr>
              <a:t>Use the most appropriate means to convey information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dirty="0">
                <a:latin typeface="Trebuchet MS"/>
                <a:cs typeface="Trebuchet MS"/>
              </a:rPr>
              <a:t>Use</a:t>
            </a:r>
            <a:r>
              <a:rPr lang="en-US" sz="2000" b="0" dirty="0" smtClean="0">
                <a:latin typeface="Trebuchet MS"/>
                <a:cs typeface="Trebuchet MS"/>
              </a:rPr>
              <a:t> appropriate  </a:t>
            </a:r>
            <a:r>
              <a:rPr lang="en-US" sz="2000" b="0" dirty="0">
                <a:latin typeface="Trebuchet MS"/>
                <a:cs typeface="Trebuchet MS"/>
              </a:rPr>
              <a:t>language and grammar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000" b="0" dirty="0">
              <a:latin typeface="Trebuchet MS"/>
              <a:cs typeface="Trebuchet MS"/>
            </a:endParaRPr>
          </a:p>
        </p:txBody>
      </p:sp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5029200" y="25146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dirty="0">
                <a:latin typeface="Trebuchet MS"/>
                <a:cs typeface="Trebuchet MS"/>
              </a:rPr>
              <a:t>Completely cover relevant topics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dirty="0">
                <a:latin typeface="Trebuchet MS"/>
                <a:cs typeface="Trebuchet MS"/>
              </a:rPr>
              <a:t>Ensure that all information is correct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dirty="0">
                <a:latin typeface="Trebuchet MS"/>
                <a:cs typeface="Trebuchet MS"/>
              </a:rPr>
              <a:t>Allow zero ambiguity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000" b="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381000"/>
            <a:ext cx="307060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Times New Roman"/>
                <a:cs typeface="Times New Roman"/>
              </a:rPr>
              <a:t>More Figures…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112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• Better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81200" y="4451350"/>
            <a:ext cx="2133600" cy="365125"/>
          </a:xfrm>
        </p:spPr>
        <p:txBody>
          <a:bodyPr/>
          <a:lstStyle/>
          <a:p>
            <a:fld id="{8E5E1D54-B998-4189-A2A6-3CF259B5EB9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5" name="Picture 24" descr="Screen shot 2010-09-03 at 12.04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4065270" cy="33528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rot="5400000" flipH="1" flipV="1">
            <a:off x="1524794" y="3047206"/>
            <a:ext cx="2438400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067594" y="3047206"/>
            <a:ext cx="2438400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1219994" y="3047206"/>
            <a:ext cx="2438400" cy="15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372394" y="3047206"/>
            <a:ext cx="2438400" cy="15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86000" y="1752600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610394" y="3047206"/>
            <a:ext cx="2438400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1981994" y="3047206"/>
            <a:ext cx="2438400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743200" y="2286000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828800" y="2438400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1676400" y="28194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857500" y="25527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2766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stable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0" y="2133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unstable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3251200" cy="4267200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rot="5400000" flipH="1" flipV="1">
            <a:off x="4344194" y="3504406"/>
            <a:ext cx="3505200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096000" y="1981200"/>
            <a:ext cx="1371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477000" y="1905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 flipH="1" flipV="1">
            <a:off x="5715794" y="3504406"/>
            <a:ext cx="3505200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77000" y="18288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stable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6200000" flipH="1">
            <a:off x="6667500" y="33909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5791200" y="24384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34200" y="2743200"/>
            <a:ext cx="954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unstable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15000" y="990600"/>
            <a:ext cx="229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• Even Better ….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Citations and Bibliography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038" y="609600"/>
            <a:ext cx="885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Citations give, breadth, depth, and credibility to a scientific paper.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pic>
        <p:nvPicPr>
          <p:cNvPr id="8" name="Picture 7" descr="Screen shot 2010-08-30 at 6.07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4040777" cy="5181600"/>
          </a:xfrm>
          <a:prstGeom prst="rect">
            <a:avLst/>
          </a:prstGeom>
        </p:spPr>
      </p:pic>
      <p:pic>
        <p:nvPicPr>
          <p:cNvPr id="9" name="Picture 8" descr="Screen shot 2010-08-30 at 6.07.2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86000"/>
            <a:ext cx="4521200" cy="3783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7800" y="1219200"/>
            <a:ext cx="2773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/>
                <a:cs typeface="Times New Roman"/>
              </a:rPr>
              <a:t>Typical Journal </a:t>
            </a:r>
          </a:p>
          <a:p>
            <a:r>
              <a:rPr lang="en-US" sz="2400" b="1" i="1" dirty="0" smtClean="0">
                <a:latin typeface="Times New Roman"/>
                <a:cs typeface="Times New Roman"/>
              </a:rPr>
              <a:t>Paper Bibliography</a:t>
            </a:r>
            <a:endParaRPr lang="en-US" sz="24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Citations and Bibliography</a:t>
            </a:r>
            <a:r>
              <a:rPr lang="en-US" baseline="-25000" dirty="0" smtClean="0"/>
              <a:t>( 2)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Screen shot 2010-08-30 at 6.03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235950" cy="549457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Writing Process …..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Screen shot 2010-08-30 at 3.35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990600"/>
            <a:ext cx="7548215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0" y="2743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0" u="sng" dirty="0"/>
              <a:t>Step</a:t>
            </a:r>
            <a:r>
              <a:rPr lang="en-US" sz="3600" b="0" u="sng" dirty="0" smtClean="0"/>
              <a:t> 2: </a:t>
            </a:r>
            <a:r>
              <a:rPr lang="en-US" sz="3600" b="0" u="sng" dirty="0"/>
              <a:t>Have others fix the vile aberration of language that you just defiled a perfectly good page with.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0" y="4343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0" u="sng" dirty="0"/>
              <a:t>Step</a:t>
            </a:r>
            <a:r>
              <a:rPr lang="en-US" sz="3600" b="0" u="sng" dirty="0" smtClean="0"/>
              <a:t> 3: </a:t>
            </a:r>
            <a:r>
              <a:rPr lang="en-US" sz="3600" b="0" u="sng" dirty="0"/>
              <a:t>Fix the vile aberration of language that others just defiled a perfectly good page with.</a:t>
            </a: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0" y="10668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0" u="sng" dirty="0"/>
              <a:t>Step</a:t>
            </a:r>
            <a:r>
              <a:rPr lang="en-US" sz="3600" b="0" u="sng" dirty="0" smtClean="0"/>
              <a:t> 1: </a:t>
            </a:r>
            <a:r>
              <a:rPr lang="en-US" sz="3600" b="0" u="sng" dirty="0"/>
              <a:t>Fix the vile aberration of language that you just defiled a perfectly good page with.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215900" y="5867400"/>
            <a:ext cx="86233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There is no such thing as good writing. There is only good editing</a:t>
            </a:r>
            <a:r>
              <a:rPr lang="en-US" dirty="0" smtClean="0"/>
              <a:t>  and </a:t>
            </a:r>
            <a:r>
              <a:rPr lang="en-US" dirty="0"/>
              <a:t>re-writing.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28600"/>
            <a:ext cx="36882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The Editing Process</a:t>
            </a:r>
            <a:endParaRPr lang="en-US" sz="32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228600"/>
            <a:ext cx="40300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The Editing Process </a:t>
            </a:r>
            <a:r>
              <a:rPr lang="en-US" sz="1600" b="1" dirty="0" smtClean="0">
                <a:latin typeface="Times New Roman"/>
                <a:cs typeface="Times New Roman"/>
              </a:rPr>
              <a:t>(2)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pic>
        <p:nvPicPr>
          <p:cNvPr id="7" name="Picture 6" descr="Screen shot 2010-08-30 at 3.47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734300" cy="5593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228600"/>
            <a:ext cx="40300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The Editing Process </a:t>
            </a:r>
            <a:r>
              <a:rPr lang="en-US" sz="1600" b="1" dirty="0" smtClean="0">
                <a:latin typeface="Times New Roman"/>
                <a:cs typeface="Times New Roman"/>
              </a:rPr>
              <a:t>(3)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0-08-30 at 5.15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7727950" cy="544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228600"/>
            <a:ext cx="40300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The Editing Process </a:t>
            </a:r>
            <a:r>
              <a:rPr lang="en-US" sz="1600" b="1" dirty="0" smtClean="0">
                <a:latin typeface="Times New Roman"/>
                <a:cs typeface="Times New Roman"/>
              </a:rPr>
              <a:t>(4)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0-08-30 at 5.13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067550" cy="5664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228600"/>
            <a:ext cx="40300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The Editing Process </a:t>
            </a:r>
            <a:r>
              <a:rPr lang="en-US" sz="1600" b="1" dirty="0" smtClean="0">
                <a:latin typeface="Times New Roman"/>
                <a:cs typeface="Times New Roman"/>
              </a:rPr>
              <a:t>(5)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0-08-30 at 5.16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204200" cy="560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i_def_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5225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248400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65A274-3387-41A5-A968-0A865B9E0CB1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667000" y="914400"/>
            <a:ext cx="39417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  <a:defRPr/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9900" y="63404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2EB90C4-893E-4BB4-B12D-BFA9097D0003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476500" y="457200"/>
            <a:ext cx="3251200" cy="563563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ESMD Senior Design Project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5408613" y="520700"/>
            <a:ext cx="2136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800">
                <a:solidFill>
                  <a:schemeClr val="bg1"/>
                </a:solidFill>
                <a:latin typeface="Helvetica" pitchFamily="8" charset="0"/>
                <a:cs typeface="Arial" pitchFamily="34" charset="0"/>
              </a:rPr>
              <a:t>National Aeronautics and</a:t>
            </a:r>
          </a:p>
          <a:p>
            <a:pPr algn="r" eaLnBrk="0" hangingPunct="0"/>
            <a:r>
              <a:rPr lang="en-US" sz="800">
                <a:solidFill>
                  <a:schemeClr val="bg1"/>
                </a:solidFill>
                <a:latin typeface="Helvetica" pitchFamily="8" charset="0"/>
                <a:cs typeface="Arial" pitchFamily="34" charset="0"/>
              </a:rPr>
              <a:t> Space Administration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7319963" y="658813"/>
            <a:ext cx="746125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196013" y="5813425"/>
            <a:ext cx="2676525" cy="858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752600" y="5334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Scientific and Technical Writing, 101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 bwMode="auto">
          <a:xfrm>
            <a:off x="0" y="6413500"/>
            <a:ext cx="23225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www.nasa.gov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90" y="1295400"/>
            <a:ext cx="834521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Technical writing differs significantly from other types of prose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Appropriate Content and Structure can “Make or Break” an Argument</a:t>
            </a:r>
          </a:p>
          <a:p>
            <a:pPr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Content -- Message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Style --  	Way Message is Presented and Organized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Form -- 	Appearance of Message (Syntax, Grammar)</a:t>
            </a:r>
          </a:p>
          <a:p>
            <a:pPr lvl="1"/>
            <a:endParaRPr lang="en-US" sz="24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Precision of Language is of Overarching Importance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Target Audience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Level of Complexity</a:t>
            </a:r>
          </a:p>
          <a:p>
            <a:pPr lvl="1"/>
            <a:endParaRPr lang="en-US" sz="2400" dirty="0" smtClean="0"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dirty="0" smtClean="0"/>
              <a:t>Hierarchy of Importance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98" y="3041698"/>
            <a:ext cx="1574603" cy="774603"/>
          </a:xfrm>
          <a:prstGeom prst="rect">
            <a:avLst/>
          </a:prstGeom>
        </p:spPr>
      </p:pic>
      <p:pic>
        <p:nvPicPr>
          <p:cNvPr id="5" name="Picture 4" descr="Screen shot 2010-08-30 at 3.19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7128390" cy="5300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8" descr="MCj043981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27432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914400"/>
            <a:ext cx="5562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Your message … 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What do you  want to say!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Define the ‘Scope” of Your message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	what to leave in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	what to leave out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Identify your target audience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Do Not! Write a mystery story … get directly to the point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Screen shot 2010-08-30 at 3.28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6883400" cy="5220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1371600"/>
            <a:ext cx="2209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Picture is sometimes worth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1000 words!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Screen shot 2010-08-30 at 3.30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7467600" cy="54918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Formatting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3820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What’s the point?</a:t>
            </a:r>
          </a:p>
          <a:p>
            <a:r>
              <a:rPr lang="en-US"/>
              <a:t>Formatting makes things easier to read (serif vs </a:t>
            </a:r>
            <a:r>
              <a:rPr lang="en-US">
                <a:latin typeface="Arial" charset="0"/>
              </a:rPr>
              <a:t>sans)</a:t>
            </a:r>
          </a:p>
          <a:p>
            <a:r>
              <a:rPr lang="en-US">
                <a:latin typeface="Arial" charset="0"/>
              </a:rPr>
              <a:t>Formatting give the report a coherent look</a:t>
            </a:r>
          </a:p>
          <a:p>
            <a:r>
              <a:rPr lang="en-US"/>
              <a:t>Formatting is often designed to save space</a:t>
            </a:r>
          </a:p>
          <a:p>
            <a:r>
              <a:rPr lang="en-US"/>
              <a:t>Consistent formatting helps the reader find and identify components in writing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2209800" y="5105400"/>
            <a:ext cx="4035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Bad formatting </a:t>
            </a:r>
            <a:r>
              <a:rPr lang="en-US">
                <a:solidFill>
                  <a:srgbClr val="FF5050"/>
                </a:solidFill>
              </a:rPr>
              <a:t>kills</a:t>
            </a:r>
            <a:r>
              <a:rPr lang="en-US"/>
              <a:t> people…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1299</Words>
  <Application>Microsoft Macintosh PowerPoint</Application>
  <PresentationFormat>On-screen Show (4:3)</PresentationFormat>
  <Paragraphs>222</Paragraphs>
  <Slides>39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Flash Movie</vt:lpstr>
      <vt:lpstr>Slide 1</vt:lpstr>
      <vt:lpstr>Slide 2</vt:lpstr>
      <vt:lpstr>Figures of merit for technical writing…</vt:lpstr>
      <vt:lpstr>Slide 4</vt:lpstr>
      <vt:lpstr>Hierarchy of Importance</vt:lpstr>
      <vt:lpstr>Content</vt:lpstr>
      <vt:lpstr>Style</vt:lpstr>
      <vt:lpstr>Form</vt:lpstr>
      <vt:lpstr>Formatting</vt:lpstr>
      <vt:lpstr>Slide 10</vt:lpstr>
      <vt:lpstr>Target Audience</vt:lpstr>
      <vt:lpstr>Target Audience (2)</vt:lpstr>
      <vt:lpstr>Staying on Message .. Prepare an outline …</vt:lpstr>
      <vt:lpstr>Organization</vt:lpstr>
      <vt:lpstr>Organization (2)</vt:lpstr>
      <vt:lpstr>Organization (3)</vt:lpstr>
      <vt:lpstr>Organization (4)</vt:lpstr>
      <vt:lpstr>Organization (5)</vt:lpstr>
      <vt:lpstr>Common language mistakes…</vt:lpstr>
      <vt:lpstr>Common language mistakes…</vt:lpstr>
      <vt:lpstr> </vt:lpstr>
      <vt:lpstr>The Art of Figures…</vt:lpstr>
      <vt:lpstr>The Art of Figures…(2)</vt:lpstr>
      <vt:lpstr>The Art of Figures…(3)</vt:lpstr>
      <vt:lpstr>The Art of Figures… (4)</vt:lpstr>
      <vt:lpstr>Slide 26</vt:lpstr>
      <vt:lpstr>More Figures…</vt:lpstr>
      <vt:lpstr>Slide 28</vt:lpstr>
      <vt:lpstr>Slide 29</vt:lpstr>
      <vt:lpstr>Slide 30</vt:lpstr>
      <vt:lpstr>Citations and Bibliography</vt:lpstr>
      <vt:lpstr>Citations and Bibliography( 2) </vt:lpstr>
      <vt:lpstr>The Writing Process …..</vt:lpstr>
      <vt:lpstr>Slide 34</vt:lpstr>
      <vt:lpstr>Slide 35</vt:lpstr>
      <vt:lpstr>Slide 36</vt:lpstr>
      <vt:lpstr>Slide 37</vt:lpstr>
      <vt:lpstr>Slide 38</vt:lpstr>
      <vt:lpstr>Slide 39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 5</dc:title>
  <dc:creator>MechEng</dc:creator>
  <cp:lastModifiedBy>Whitmore Stephen</cp:lastModifiedBy>
  <cp:revision>174</cp:revision>
  <dcterms:created xsi:type="dcterms:W3CDTF">2010-09-03T21:55:24Z</dcterms:created>
  <dcterms:modified xsi:type="dcterms:W3CDTF">2010-09-03T21:56:14Z</dcterms:modified>
</cp:coreProperties>
</file>